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U Passata" panose="020B0503030502030804" pitchFamily="34" charset="0"/>
      <p:regular r:id="rId24"/>
      <p:bold r:id="rId25"/>
    </p:embeddedFont>
    <p:embeddedFont>
      <p:font typeface="AU Passata Bold"/>
      <p:regular r:id="rId26"/>
    </p:embeddedFont>
    <p:embeddedFont>
      <p:font typeface="Canva San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4.jpeg"/><Relationship Id="rId7"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7.png"/><Relationship Id="rId12"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4.png"/><Relationship Id="rId5" Type="http://schemas.openxmlformats.org/officeDocument/2006/relationships/image" Target="../media/image62.png"/><Relationship Id="rId10" Type="http://schemas.openxmlformats.org/officeDocument/2006/relationships/image" Target="../media/image10.svg"/><Relationship Id="rId4" Type="http://schemas.openxmlformats.org/officeDocument/2006/relationships/image" Target="../media/image61.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jpeg"/><Relationship Id="rId7" Type="http://schemas.openxmlformats.org/officeDocument/2006/relationships/image" Target="../media/image8.sv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6.png"/><Relationship Id="rId18" Type="http://schemas.openxmlformats.org/officeDocument/2006/relationships/image" Target="../media/image80.jpeg"/><Relationship Id="rId3" Type="http://schemas.openxmlformats.org/officeDocument/2006/relationships/image" Target="../media/image30.jpeg"/><Relationship Id="rId7" Type="http://schemas.openxmlformats.org/officeDocument/2006/relationships/image" Target="../media/image74.png"/><Relationship Id="rId12" Type="http://schemas.openxmlformats.org/officeDocument/2006/relationships/image" Target="../media/image4.svg"/><Relationship Id="rId17" Type="http://schemas.openxmlformats.org/officeDocument/2006/relationships/image" Target="../media/image14.png"/><Relationship Id="rId2" Type="http://schemas.openxmlformats.org/officeDocument/2006/relationships/image" Target="../media/image71.jpeg"/><Relationship Id="rId16"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3.png"/><Relationship Id="rId5" Type="http://schemas.openxmlformats.org/officeDocument/2006/relationships/image" Target="../media/image72.png"/><Relationship Id="rId15" Type="http://schemas.openxmlformats.org/officeDocument/2006/relationships/image" Target="../media/image78.png"/><Relationship Id="rId10" Type="http://schemas.openxmlformats.org/officeDocument/2006/relationships/image" Target="../media/image8.svg"/><Relationship Id="rId4" Type="http://schemas.openxmlformats.org/officeDocument/2006/relationships/image" Target="../media/image27.jpeg"/><Relationship Id="rId9" Type="http://schemas.openxmlformats.org/officeDocument/2006/relationships/image" Target="../media/image7.png"/><Relationship Id="rId14" Type="http://schemas.openxmlformats.org/officeDocument/2006/relationships/image" Target="../media/image77.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2.jpeg"/><Relationship Id="rId4" Type="http://schemas.openxmlformats.org/officeDocument/2006/relationships/image" Target="../media/image8.sv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9.jpeg"/><Relationship Id="rId5" Type="http://schemas.openxmlformats.org/officeDocument/2006/relationships/image" Target="../media/image9.png"/><Relationship Id="rId10" Type="http://schemas.openxmlformats.org/officeDocument/2006/relationships/image" Target="../media/image15.jpeg"/><Relationship Id="rId4" Type="http://schemas.openxmlformats.org/officeDocument/2006/relationships/image" Target="../media/image8.sv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53525" y="0"/>
            <a:ext cx="9144000" cy="10287000"/>
            <a:chOff x="0" y="0"/>
            <a:chExt cx="5370413" cy="6041715"/>
          </a:xfrm>
        </p:grpSpPr>
        <p:sp>
          <p:nvSpPr>
            <p:cNvPr id="3" name="Freeform 3"/>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FFFFFF"/>
            </a:solidFill>
          </p:spPr>
          <p:txBody>
            <a:bodyPr/>
            <a:lstStyle/>
            <a:p>
              <a:endParaRPr lang="da-DK"/>
            </a:p>
          </p:txBody>
        </p:sp>
        <p:sp>
          <p:nvSpPr>
            <p:cNvPr id="4" name="Freeform 4"/>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2"/>
              <a:stretch>
                <a:fillRect l="-25091" r="-25091"/>
              </a:stretch>
            </a:blipFill>
          </p:spPr>
          <p:txBody>
            <a:bodyPr/>
            <a:lstStyle/>
            <a:p>
              <a:endParaRPr lang="da-DK"/>
            </a:p>
          </p:txBody>
        </p:sp>
      </p:grpSp>
      <p:grpSp>
        <p:nvGrpSpPr>
          <p:cNvPr id="5" name="Group 5"/>
          <p:cNvGrpSpPr>
            <a:grpSpLocks noChangeAspect="1"/>
          </p:cNvGrpSpPr>
          <p:nvPr/>
        </p:nvGrpSpPr>
        <p:grpSpPr>
          <a:xfrm>
            <a:off x="11017865" y="2935875"/>
            <a:ext cx="5619933" cy="6322425"/>
            <a:chOff x="0" y="0"/>
            <a:chExt cx="5370413" cy="6041715"/>
          </a:xfrm>
        </p:grpSpPr>
        <p:sp>
          <p:nvSpPr>
            <p:cNvPr id="6" name="Freeform 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FFFFF"/>
            </a:solidFill>
          </p:spPr>
          <p:txBody>
            <a:bodyPr/>
            <a:lstStyle/>
            <a:p>
              <a:endParaRPr lang="da-DK"/>
            </a:p>
          </p:txBody>
        </p:sp>
        <p:sp>
          <p:nvSpPr>
            <p:cNvPr id="7" name="Freeform 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blipFill>
              <a:blip r:embed="rId3"/>
              <a:stretch>
                <a:fillRect t="-16788" b="-16788"/>
              </a:stretch>
            </a:blipFill>
          </p:spPr>
          <p:txBody>
            <a:bodyPr/>
            <a:lstStyle/>
            <a:p>
              <a:endParaRPr lang="da-DK"/>
            </a:p>
          </p:txBody>
        </p:sp>
      </p:grpSp>
      <p:grpSp>
        <p:nvGrpSpPr>
          <p:cNvPr id="8" name="Group 8"/>
          <p:cNvGrpSpPr/>
          <p:nvPr/>
        </p:nvGrpSpPr>
        <p:grpSpPr>
          <a:xfrm>
            <a:off x="1751551" y="2361094"/>
            <a:ext cx="3298871" cy="560566"/>
            <a:chOff x="0" y="0"/>
            <a:chExt cx="868839" cy="147639"/>
          </a:xfrm>
        </p:grpSpPr>
        <p:sp>
          <p:nvSpPr>
            <p:cNvPr id="9" name="Freeform 9"/>
            <p:cNvSpPr/>
            <p:nvPr/>
          </p:nvSpPr>
          <p:spPr>
            <a:xfrm>
              <a:off x="0" y="0"/>
              <a:ext cx="868839" cy="147639"/>
            </a:xfrm>
            <a:custGeom>
              <a:avLst/>
              <a:gdLst/>
              <a:ahLst/>
              <a:cxnLst/>
              <a:rect l="l" t="t" r="r" b="b"/>
              <a:pathLst>
                <a:path w="868839" h="147639">
                  <a:moveTo>
                    <a:pt x="0" y="0"/>
                  </a:moveTo>
                  <a:lnTo>
                    <a:pt x="868839" y="0"/>
                  </a:lnTo>
                  <a:lnTo>
                    <a:pt x="868839" y="147639"/>
                  </a:lnTo>
                  <a:lnTo>
                    <a:pt x="0" y="147639"/>
                  </a:lnTo>
                  <a:close/>
                </a:path>
              </a:pathLst>
            </a:custGeom>
            <a:solidFill>
              <a:srgbClr val="FFFFFF"/>
            </a:solidFill>
          </p:spPr>
          <p:txBody>
            <a:bodyPr/>
            <a:lstStyle/>
            <a:p>
              <a:endParaRPr lang="da-DK"/>
            </a:p>
          </p:txBody>
        </p:sp>
        <p:sp>
          <p:nvSpPr>
            <p:cNvPr id="10" name="TextBox 10"/>
            <p:cNvSpPr txBox="1"/>
            <p:nvPr/>
          </p:nvSpPr>
          <p:spPr>
            <a:xfrm>
              <a:off x="0" y="-38100"/>
              <a:ext cx="868839" cy="18573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751551" y="7878281"/>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66379" y="1719821"/>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5" name="Freeform 15"/>
          <p:cNvSpPr/>
          <p:nvPr/>
        </p:nvSpPr>
        <p:spPr>
          <a:xfrm>
            <a:off x="9153525" y="86170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6" name="Freeform 16"/>
          <p:cNvSpPr/>
          <p:nvPr/>
        </p:nvSpPr>
        <p:spPr>
          <a:xfrm>
            <a:off x="489722" y="421902"/>
            <a:ext cx="2911265" cy="1213595"/>
          </a:xfrm>
          <a:custGeom>
            <a:avLst/>
            <a:gdLst/>
            <a:ahLst/>
            <a:cxnLst/>
            <a:rect l="l" t="t" r="r" b="b"/>
            <a:pathLst>
              <a:path w="2911265" h="1213595">
                <a:moveTo>
                  <a:pt x="0" y="0"/>
                </a:moveTo>
                <a:lnTo>
                  <a:pt x="2911265" y="0"/>
                </a:lnTo>
                <a:lnTo>
                  <a:pt x="2911265" y="1213596"/>
                </a:lnTo>
                <a:lnTo>
                  <a:pt x="0" y="1213596"/>
                </a:lnTo>
                <a:lnTo>
                  <a:pt x="0" y="0"/>
                </a:lnTo>
                <a:close/>
              </a:path>
            </a:pathLst>
          </a:custGeom>
          <a:blipFill>
            <a:blip r:embed="rId6"/>
            <a:stretch>
              <a:fillRect/>
            </a:stretch>
          </a:blipFill>
        </p:spPr>
        <p:txBody>
          <a:bodyPr/>
          <a:lstStyle/>
          <a:p>
            <a:endParaRPr lang="da-DK"/>
          </a:p>
        </p:txBody>
      </p:sp>
      <p:sp>
        <p:nvSpPr>
          <p:cNvPr id="17" name="TextBox 17"/>
          <p:cNvSpPr txBox="1"/>
          <p:nvPr/>
        </p:nvSpPr>
        <p:spPr>
          <a:xfrm>
            <a:off x="1751551" y="3103214"/>
            <a:ext cx="9180589" cy="1414156"/>
          </a:xfrm>
          <a:prstGeom prst="rect">
            <a:avLst/>
          </a:prstGeom>
        </p:spPr>
        <p:txBody>
          <a:bodyPr lIns="0" tIns="0" rIns="0" bIns="0" rtlCol="0" anchor="t">
            <a:spAutoFit/>
          </a:bodyPr>
          <a:lstStyle/>
          <a:p>
            <a:pPr algn="l">
              <a:lnSpc>
                <a:spcPts val="11304"/>
              </a:lnSpc>
              <a:spcBef>
                <a:spcPct val="0"/>
              </a:spcBef>
            </a:pPr>
            <a:r>
              <a:rPr lang="en-US" sz="8074" b="1">
                <a:solidFill>
                  <a:srgbClr val="FFFFFF"/>
                </a:solidFill>
                <a:latin typeface="AU Passata Bold"/>
                <a:ea typeface="AU Passata Bold"/>
                <a:cs typeface="AU Passata Bold"/>
                <a:sym typeface="AU Passata Bold"/>
              </a:rPr>
              <a:t>THE DEPARTMENT</a:t>
            </a:r>
          </a:p>
        </p:txBody>
      </p:sp>
      <p:sp>
        <p:nvSpPr>
          <p:cNvPr id="18" name="TextBox 18"/>
          <p:cNvSpPr txBox="1"/>
          <p:nvPr/>
        </p:nvSpPr>
        <p:spPr>
          <a:xfrm>
            <a:off x="1751551" y="4334186"/>
            <a:ext cx="9180589" cy="1430666"/>
          </a:xfrm>
          <a:prstGeom prst="rect">
            <a:avLst/>
          </a:prstGeom>
        </p:spPr>
        <p:txBody>
          <a:bodyPr lIns="0" tIns="0" rIns="0" bIns="0" rtlCol="0" anchor="t">
            <a:spAutoFit/>
          </a:bodyPr>
          <a:lstStyle/>
          <a:p>
            <a:pPr algn="l">
              <a:lnSpc>
                <a:spcPts val="11444"/>
              </a:lnSpc>
              <a:spcBef>
                <a:spcPct val="0"/>
              </a:spcBef>
            </a:pPr>
            <a:r>
              <a:rPr lang="en-US" sz="8174" b="1">
                <a:solidFill>
                  <a:srgbClr val="FFFFFF"/>
                </a:solidFill>
                <a:latin typeface="AU Passata Bold"/>
                <a:ea typeface="AU Passata Bold"/>
                <a:cs typeface="AU Passata Bold"/>
                <a:sym typeface="AU Passata Bold"/>
              </a:rPr>
              <a:t>OF FOOD SCIENCE</a:t>
            </a:r>
          </a:p>
        </p:txBody>
      </p:sp>
      <p:sp>
        <p:nvSpPr>
          <p:cNvPr id="19" name="TextBox 19"/>
          <p:cNvSpPr txBox="1"/>
          <p:nvPr/>
        </p:nvSpPr>
        <p:spPr>
          <a:xfrm>
            <a:off x="1751551" y="2532867"/>
            <a:ext cx="3298871" cy="198120"/>
          </a:xfrm>
          <a:prstGeom prst="rect">
            <a:avLst/>
          </a:prstGeom>
        </p:spPr>
        <p:txBody>
          <a:bodyPr lIns="0" tIns="0" rIns="0" bIns="0" rtlCol="0" anchor="t">
            <a:spAutoFit/>
          </a:bodyPr>
          <a:lstStyle/>
          <a:p>
            <a:pPr algn="ctr">
              <a:lnSpc>
                <a:spcPts val="1680"/>
              </a:lnSpc>
              <a:spcBef>
                <a:spcPct val="0"/>
              </a:spcBef>
            </a:pPr>
            <a:r>
              <a:rPr lang="en-US" sz="1200" b="1" spc="328">
                <a:solidFill>
                  <a:srgbClr val="003E5C"/>
                </a:solidFill>
                <a:latin typeface="AU Passata Bold"/>
                <a:ea typeface="AU Passata Bold"/>
                <a:cs typeface="AU Passata Bold"/>
                <a:sym typeface="AU Passata Bold"/>
              </a:rPr>
              <a:t>PRESENTING</a:t>
            </a:r>
          </a:p>
        </p:txBody>
      </p:sp>
      <p:sp>
        <p:nvSpPr>
          <p:cNvPr id="20" name="TextBox 20"/>
          <p:cNvSpPr txBox="1"/>
          <p:nvPr/>
        </p:nvSpPr>
        <p:spPr>
          <a:xfrm>
            <a:off x="1751551" y="6928469"/>
            <a:ext cx="7714984" cy="835660"/>
          </a:xfrm>
          <a:prstGeom prst="rect">
            <a:avLst/>
          </a:prstGeom>
        </p:spPr>
        <p:txBody>
          <a:bodyPr lIns="0" tIns="0" rIns="0" bIns="0" rtlCol="0" anchor="t">
            <a:spAutoFit/>
          </a:bodyPr>
          <a:lstStyle/>
          <a:p>
            <a:pPr algn="l">
              <a:lnSpc>
                <a:spcPts val="2239"/>
              </a:lnSpc>
            </a:pPr>
            <a:r>
              <a:rPr lang="en-US" sz="1599">
                <a:solidFill>
                  <a:srgbClr val="FFFFFF"/>
                </a:solidFill>
                <a:latin typeface="AU Passata"/>
                <a:ea typeface="AU Passata"/>
                <a:cs typeface="AU Passata"/>
                <a:sym typeface="AU Passata"/>
              </a:rPr>
              <a:t>The Department of Food Science, Aarhus University</a:t>
            </a:r>
          </a:p>
          <a:p>
            <a:pPr algn="l">
              <a:lnSpc>
                <a:spcPts val="2239"/>
              </a:lnSpc>
            </a:pPr>
            <a:r>
              <a:rPr lang="en-US" sz="1599">
                <a:solidFill>
                  <a:srgbClr val="FFFFFF"/>
                </a:solidFill>
                <a:latin typeface="AU Passata"/>
                <a:ea typeface="AU Passata"/>
                <a:cs typeface="AU Passata"/>
                <a:sym typeface="AU Passata"/>
              </a:rPr>
              <a:t>Agro Food Park 48</a:t>
            </a:r>
          </a:p>
          <a:p>
            <a:pPr algn="l">
              <a:lnSpc>
                <a:spcPts val="2239"/>
              </a:lnSpc>
              <a:spcBef>
                <a:spcPct val="0"/>
              </a:spcBef>
            </a:pPr>
            <a:r>
              <a:rPr lang="en-US" sz="1599">
                <a:solidFill>
                  <a:srgbClr val="FFFFFF"/>
                </a:solidFill>
                <a:latin typeface="AU Passata"/>
                <a:ea typeface="AU Passata"/>
                <a:cs typeface="AU Passata"/>
                <a:sym typeface="AU Passata"/>
              </a:rPr>
              <a:t>8200 Aarhus N</a:t>
            </a:r>
          </a:p>
        </p:txBody>
      </p:sp>
      <p:sp>
        <p:nvSpPr>
          <p:cNvPr id="21" name="TextBox 21"/>
          <p:cNvSpPr txBox="1"/>
          <p:nvPr/>
        </p:nvSpPr>
        <p:spPr>
          <a:xfrm>
            <a:off x="1751551" y="2883560"/>
            <a:ext cx="3298871" cy="323215"/>
          </a:xfrm>
          <a:prstGeom prst="rect">
            <a:avLst/>
          </a:prstGeom>
        </p:spPr>
        <p:txBody>
          <a:bodyPr lIns="0" tIns="0" rIns="0" bIns="0" rtlCol="0" anchor="t">
            <a:spAutoFit/>
          </a:bodyPr>
          <a:lstStyle/>
          <a:p>
            <a:pPr algn="ctr">
              <a:lnSpc>
                <a:spcPts val="2659"/>
              </a:lnSpc>
              <a:spcBef>
                <a:spcPct val="0"/>
              </a:spcBef>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sp>
        <p:nvSpPr>
          <p:cNvPr id="2" name="Freeform 2"/>
          <p:cNvSpPr/>
          <p:nvPr/>
        </p:nvSpPr>
        <p:spPr>
          <a:xfrm>
            <a:off x="12222964" y="5898352"/>
            <a:ext cx="6130091" cy="4089034"/>
          </a:xfrm>
          <a:custGeom>
            <a:avLst/>
            <a:gdLst/>
            <a:ahLst/>
            <a:cxnLst/>
            <a:rect l="l" t="t" r="r" b="b"/>
            <a:pathLst>
              <a:path w="6130091" h="4089034">
                <a:moveTo>
                  <a:pt x="0" y="0"/>
                </a:moveTo>
                <a:lnTo>
                  <a:pt x="6130091" y="0"/>
                </a:lnTo>
                <a:lnTo>
                  <a:pt x="6130091" y="4089034"/>
                </a:lnTo>
                <a:lnTo>
                  <a:pt x="0" y="4089034"/>
                </a:lnTo>
                <a:lnTo>
                  <a:pt x="0" y="0"/>
                </a:lnTo>
                <a:close/>
              </a:path>
            </a:pathLst>
          </a:custGeom>
          <a:blipFill>
            <a:blip r:embed="rId2">
              <a:alphaModFix amt="83000"/>
            </a:blip>
            <a:stretch>
              <a:fillRect/>
            </a:stretch>
          </a:blipFill>
        </p:spPr>
        <p:txBody>
          <a:bodyPr/>
          <a:lstStyle/>
          <a:p>
            <a:endParaRPr lang="da-DK"/>
          </a:p>
        </p:txBody>
      </p:sp>
      <p:grpSp>
        <p:nvGrpSpPr>
          <p:cNvPr id="3" name="Group 3"/>
          <p:cNvGrpSpPr/>
          <p:nvPr/>
        </p:nvGrpSpPr>
        <p:grpSpPr>
          <a:xfrm rot="2700000">
            <a:off x="17822553" y="8135882"/>
            <a:ext cx="930895" cy="92940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sp>
        <p:nvSpPr>
          <p:cNvPr id="5" name="Freeform 5"/>
          <p:cNvSpPr/>
          <p:nvPr/>
        </p:nvSpPr>
        <p:spPr>
          <a:xfrm>
            <a:off x="-263445" y="-353763"/>
            <a:ext cx="9262888" cy="10994526"/>
          </a:xfrm>
          <a:custGeom>
            <a:avLst/>
            <a:gdLst/>
            <a:ahLst/>
            <a:cxnLst/>
            <a:rect l="l" t="t" r="r" b="b"/>
            <a:pathLst>
              <a:path w="9262888" h="10994526">
                <a:moveTo>
                  <a:pt x="0" y="0"/>
                </a:moveTo>
                <a:lnTo>
                  <a:pt x="9262888" y="0"/>
                </a:lnTo>
                <a:lnTo>
                  <a:pt x="9262888" y="10994526"/>
                </a:lnTo>
                <a:lnTo>
                  <a:pt x="0" y="10994526"/>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txBody>
          <a:bodyPr/>
          <a:lstStyle/>
          <a:p>
            <a:endParaRPr lang="da-DK"/>
          </a:p>
        </p:txBody>
      </p:sp>
      <p:grpSp>
        <p:nvGrpSpPr>
          <p:cNvPr id="6" name="Group 6"/>
          <p:cNvGrpSpPr/>
          <p:nvPr/>
        </p:nvGrpSpPr>
        <p:grpSpPr>
          <a:xfrm>
            <a:off x="2140175" y="2153803"/>
            <a:ext cx="1245141" cy="47625"/>
            <a:chOff x="0" y="0"/>
            <a:chExt cx="327938" cy="12543"/>
          </a:xfrm>
        </p:grpSpPr>
        <p:sp>
          <p:nvSpPr>
            <p:cNvPr id="7" name="Freeform 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8" name="TextBox 8"/>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74052" y="421902"/>
            <a:ext cx="2911265" cy="1213595"/>
          </a:xfrm>
          <a:custGeom>
            <a:avLst/>
            <a:gdLst/>
            <a:ahLst/>
            <a:cxnLst/>
            <a:rect l="l" t="t" r="r" b="b"/>
            <a:pathLst>
              <a:path w="2911265" h="1213595">
                <a:moveTo>
                  <a:pt x="0" y="0"/>
                </a:moveTo>
                <a:lnTo>
                  <a:pt x="2911264" y="0"/>
                </a:lnTo>
                <a:lnTo>
                  <a:pt x="2911264" y="1213596"/>
                </a:lnTo>
                <a:lnTo>
                  <a:pt x="0" y="1213596"/>
                </a:lnTo>
                <a:lnTo>
                  <a:pt x="0" y="0"/>
                </a:lnTo>
                <a:close/>
              </a:path>
            </a:pathLst>
          </a:custGeom>
          <a:blipFill>
            <a:blip r:embed="rId5"/>
            <a:stretch>
              <a:fillRect/>
            </a:stretch>
          </a:blipFill>
        </p:spPr>
        <p:txBody>
          <a:bodyPr/>
          <a:lstStyle/>
          <a:p>
            <a:endParaRPr lang="da-DK"/>
          </a:p>
        </p:txBody>
      </p:sp>
      <p:sp>
        <p:nvSpPr>
          <p:cNvPr id="10" name="Freeform 10"/>
          <p:cNvSpPr/>
          <p:nvPr/>
        </p:nvSpPr>
        <p:spPr>
          <a:xfrm>
            <a:off x="4146308" y="2696527"/>
            <a:ext cx="9706270" cy="6054286"/>
          </a:xfrm>
          <a:custGeom>
            <a:avLst/>
            <a:gdLst/>
            <a:ahLst/>
            <a:cxnLst/>
            <a:rect l="l" t="t" r="r" b="b"/>
            <a:pathLst>
              <a:path w="9706270" h="6054286">
                <a:moveTo>
                  <a:pt x="0" y="0"/>
                </a:moveTo>
                <a:lnTo>
                  <a:pt x="9706270" y="0"/>
                </a:lnTo>
                <a:lnTo>
                  <a:pt x="9706270" y="6054286"/>
                </a:lnTo>
                <a:lnTo>
                  <a:pt x="0" y="6054286"/>
                </a:lnTo>
                <a:lnTo>
                  <a:pt x="0" y="0"/>
                </a:lnTo>
                <a:close/>
              </a:path>
            </a:pathLst>
          </a:custGeom>
          <a:blipFill>
            <a:blip r:embed="rId6"/>
            <a:stretch>
              <a:fillRect/>
            </a:stretch>
          </a:blipFill>
        </p:spPr>
        <p:txBody>
          <a:bodyPr/>
          <a:lstStyle/>
          <a:p>
            <a:endParaRPr lang="da-DK"/>
          </a:p>
        </p:txBody>
      </p:sp>
      <p:sp>
        <p:nvSpPr>
          <p:cNvPr id="11" name="Freeform 11"/>
          <p:cNvSpPr/>
          <p:nvPr/>
        </p:nvSpPr>
        <p:spPr>
          <a:xfrm>
            <a:off x="-315667" y="5723670"/>
            <a:ext cx="6596874" cy="4114800"/>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12" name="TextBox 12"/>
          <p:cNvSpPr txBox="1"/>
          <p:nvPr/>
        </p:nvSpPr>
        <p:spPr>
          <a:xfrm>
            <a:off x="973386" y="2461651"/>
            <a:ext cx="7060975" cy="974407"/>
          </a:xfrm>
          <a:prstGeom prst="rect">
            <a:avLst/>
          </a:prstGeom>
        </p:spPr>
        <p:txBody>
          <a:bodyPr lIns="0" tIns="0" rIns="0" bIns="0" rtlCol="0" anchor="t">
            <a:spAutoFit/>
          </a:bodyPr>
          <a:lstStyle/>
          <a:p>
            <a:pPr algn="l">
              <a:lnSpc>
                <a:spcPts val="7440"/>
              </a:lnSpc>
            </a:pPr>
            <a:r>
              <a:rPr lang="en-US" sz="6000" b="1">
                <a:solidFill>
                  <a:srgbClr val="FFFFFF"/>
                </a:solidFill>
                <a:latin typeface="AU Passata Bold"/>
                <a:ea typeface="AU Passata Bold"/>
                <a:cs typeface="AU Passata Bold"/>
                <a:sym typeface="AU Passata Bold"/>
              </a:rPr>
              <a:t>FUNDING (2023)</a:t>
            </a:r>
          </a:p>
        </p:txBody>
      </p:sp>
      <p:sp>
        <p:nvSpPr>
          <p:cNvPr id="13" name="TextBox 13"/>
          <p:cNvSpPr txBox="1"/>
          <p:nvPr/>
        </p:nvSpPr>
        <p:spPr>
          <a:xfrm>
            <a:off x="973386" y="7147004"/>
            <a:ext cx="4697277" cy="1168083"/>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Externally funded projects:</a:t>
            </a:r>
            <a:r>
              <a:rPr lang="en-US" sz="2199">
                <a:solidFill>
                  <a:srgbClr val="FFFFFF"/>
                </a:solidFill>
                <a:latin typeface="AU Passata"/>
                <a:ea typeface="AU Passata"/>
                <a:cs typeface="AU Passata"/>
                <a:sym typeface="AU Passata"/>
              </a:rPr>
              <a:t> Private and public national and international funding sources</a:t>
            </a:r>
          </a:p>
        </p:txBody>
      </p:sp>
      <p:sp>
        <p:nvSpPr>
          <p:cNvPr id="14" name="TextBox 14"/>
          <p:cNvSpPr txBox="1"/>
          <p:nvPr/>
        </p:nvSpPr>
        <p:spPr>
          <a:xfrm>
            <a:off x="12811012" y="981075"/>
            <a:ext cx="4953995" cy="3120708"/>
          </a:xfrm>
          <a:prstGeom prst="rect">
            <a:avLst/>
          </a:prstGeom>
        </p:spPr>
        <p:txBody>
          <a:bodyPr lIns="0" tIns="0" rIns="0" bIns="0" rtlCol="0" anchor="t">
            <a:spAutoFit/>
          </a:bodyPr>
          <a:lstStyle/>
          <a:p>
            <a:pPr algn="l">
              <a:lnSpc>
                <a:spcPts val="3079"/>
              </a:lnSpc>
            </a:pPr>
            <a:r>
              <a:rPr lang="en-US" sz="2199">
                <a:solidFill>
                  <a:srgbClr val="FFFFFF"/>
                </a:solidFill>
                <a:latin typeface="AU Passata"/>
                <a:ea typeface="AU Passata"/>
                <a:cs typeface="AU Passata"/>
                <a:sym typeface="AU Passata"/>
              </a:rPr>
              <a:t>​</a:t>
            </a:r>
            <a:r>
              <a:rPr lang="en-US" sz="2199" b="1">
                <a:solidFill>
                  <a:srgbClr val="FFFFFF"/>
                </a:solidFill>
                <a:latin typeface="AU Passata Bold"/>
                <a:ea typeface="AU Passata Bold"/>
                <a:cs typeface="AU Passata Bold"/>
                <a:sym typeface="AU Passata Bold"/>
              </a:rPr>
              <a:t>Policy advise to Ministries:</a:t>
            </a:r>
          </a:p>
          <a:p>
            <a:pPr algn="l">
              <a:lnSpc>
                <a:spcPts val="3079"/>
              </a:lnSpc>
            </a:pPr>
            <a:r>
              <a:rPr lang="en-US" sz="2199">
                <a:solidFill>
                  <a:srgbClr val="FFFFFF"/>
                </a:solidFill>
                <a:latin typeface="AU Passata"/>
                <a:ea typeface="AU Passata"/>
                <a:cs typeface="AU Passata"/>
                <a:sym typeface="AU Passata"/>
              </a:rPr>
              <a:t>​- Within the framework of DCA – Danish Centre </a:t>
            </a:r>
          </a:p>
          <a:p>
            <a:pPr algn="l">
              <a:lnSpc>
                <a:spcPts val="3079"/>
              </a:lnSpc>
            </a:pPr>
            <a:r>
              <a:rPr lang="en-US" sz="2199">
                <a:solidFill>
                  <a:srgbClr val="FFFFFF"/>
                </a:solidFill>
                <a:latin typeface="AU Passata"/>
                <a:ea typeface="AU Passata"/>
                <a:cs typeface="AU Passata"/>
                <a:sym typeface="AU Passata"/>
              </a:rPr>
              <a:t> For Food and Agriculture: </a:t>
            </a:r>
          </a:p>
          <a:p>
            <a:pPr algn="l">
              <a:lnSpc>
                <a:spcPts val="3079"/>
              </a:lnSpc>
              <a:spcBef>
                <a:spcPct val="0"/>
              </a:spcBef>
            </a:pPr>
            <a:r>
              <a:rPr lang="en-US" sz="2199">
                <a:solidFill>
                  <a:srgbClr val="FFFFFF"/>
                </a:solidFill>
                <a:latin typeface="AU Passata"/>
                <a:ea typeface="AU Passata"/>
                <a:cs typeface="AU Passata"/>
                <a:sym typeface="AU Passata"/>
              </a:rPr>
              <a:t>​- AU FOOD provides research-based policy advice mainly to the Ministry of Food, Agriculture and Fisheries, Denmark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003E5C"/>
            </a:solidFill>
          </p:spPr>
          <p:txBody>
            <a:bodyPr/>
            <a:lstStyle/>
            <a:p>
              <a:endParaRPr lang="da-DK"/>
            </a:p>
          </p:txBody>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2115852"/>
            <a:ext cx="3052189" cy="8171148"/>
            <a:chOff x="0" y="0"/>
            <a:chExt cx="4069585" cy="10894864"/>
          </a:xfrm>
        </p:grpSpPr>
        <p:pic>
          <p:nvPicPr>
            <p:cNvPr id="8" name="Picture 8"/>
            <p:cNvPicPr>
              <a:picLocks noChangeAspect="1"/>
            </p:cNvPicPr>
            <p:nvPr/>
          </p:nvPicPr>
          <p:blipFill>
            <a:blip r:embed="rId2"/>
            <a:srcRect l="21934" r="21934"/>
            <a:stretch>
              <a:fillRect/>
            </a:stretch>
          </p:blipFill>
          <p:spPr>
            <a:xfrm>
              <a:off x="0" y="0"/>
              <a:ext cx="4069585" cy="10894864"/>
            </a:xfrm>
            <a:prstGeom prst="rect">
              <a:avLst/>
            </a:prstGeom>
          </p:spPr>
        </p:pic>
      </p:grpSp>
      <p:grpSp>
        <p:nvGrpSpPr>
          <p:cNvPr id="9" name="Group 9"/>
          <p:cNvGrpSpPr/>
          <p:nvPr/>
        </p:nvGrpSpPr>
        <p:grpSpPr>
          <a:xfrm>
            <a:off x="4950091" y="0"/>
            <a:ext cx="3052189" cy="8123523"/>
            <a:chOff x="0" y="0"/>
            <a:chExt cx="4069585" cy="10831364"/>
          </a:xfrm>
        </p:grpSpPr>
        <p:pic>
          <p:nvPicPr>
            <p:cNvPr id="10" name="Picture 10"/>
            <p:cNvPicPr>
              <a:picLocks noChangeAspect="1"/>
            </p:cNvPicPr>
            <p:nvPr/>
          </p:nvPicPr>
          <p:blipFill>
            <a:blip r:embed="rId3"/>
            <a:srcRect l="21769" r="21769"/>
            <a:stretch>
              <a:fillRect/>
            </a:stretch>
          </p:blipFill>
          <p:spPr>
            <a:xfrm>
              <a:off x="0" y="0"/>
              <a:ext cx="4069585" cy="10831364"/>
            </a:xfrm>
            <a:prstGeom prst="rect">
              <a:avLst/>
            </a:prstGeom>
          </p:spPr>
        </p:pic>
      </p:grpSp>
      <p:grpSp>
        <p:nvGrpSpPr>
          <p:cNvPr id="11" name="Group 11"/>
          <p:cNvGrpSpPr/>
          <p:nvPr/>
        </p:nvGrpSpPr>
        <p:grpSpPr>
          <a:xfrm>
            <a:off x="9384219" y="1474057"/>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5" name="Freeform 15"/>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6" name="Freeform 16"/>
          <p:cNvSpPr/>
          <p:nvPr/>
        </p:nvSpPr>
        <p:spPr>
          <a:xfrm>
            <a:off x="407394" y="300119"/>
            <a:ext cx="3252092" cy="1355673"/>
          </a:xfrm>
          <a:custGeom>
            <a:avLst/>
            <a:gdLst/>
            <a:ahLst/>
            <a:cxnLst/>
            <a:rect l="l" t="t" r="r" b="b"/>
            <a:pathLst>
              <a:path w="3252092" h="1355673">
                <a:moveTo>
                  <a:pt x="0" y="0"/>
                </a:moveTo>
                <a:lnTo>
                  <a:pt x="3252092" y="0"/>
                </a:lnTo>
                <a:lnTo>
                  <a:pt x="3252092" y="1355673"/>
                </a:lnTo>
                <a:lnTo>
                  <a:pt x="0" y="1355673"/>
                </a:lnTo>
                <a:lnTo>
                  <a:pt x="0" y="0"/>
                </a:lnTo>
                <a:close/>
              </a:path>
            </a:pathLst>
          </a:custGeom>
          <a:blipFill>
            <a:blip r:embed="rId6"/>
            <a:stretch>
              <a:fillRect/>
            </a:stretch>
          </a:blipFill>
        </p:spPr>
        <p:txBody>
          <a:bodyPr/>
          <a:lstStyle/>
          <a:p>
            <a:endParaRPr lang="da-DK"/>
          </a:p>
        </p:txBody>
      </p:sp>
      <p:sp>
        <p:nvSpPr>
          <p:cNvPr id="17" name="TextBox 17"/>
          <p:cNvSpPr txBox="1"/>
          <p:nvPr/>
        </p:nvSpPr>
        <p:spPr>
          <a:xfrm>
            <a:off x="9384219" y="1829327"/>
            <a:ext cx="7994207" cy="927798"/>
          </a:xfrm>
          <a:prstGeom prst="rect">
            <a:avLst/>
          </a:prstGeom>
        </p:spPr>
        <p:txBody>
          <a:bodyPr lIns="0" tIns="0" rIns="0" bIns="0" rtlCol="0" anchor="t">
            <a:spAutoFit/>
          </a:bodyPr>
          <a:lstStyle/>
          <a:p>
            <a:pPr algn="l">
              <a:lnSpc>
                <a:spcPts val="7192"/>
              </a:lnSpc>
            </a:pPr>
            <a:r>
              <a:rPr lang="en-US" sz="5800" b="1">
                <a:solidFill>
                  <a:srgbClr val="000000"/>
                </a:solidFill>
                <a:latin typeface="AU Passata Bold"/>
                <a:ea typeface="AU Passata Bold"/>
                <a:cs typeface="AU Passata Bold"/>
                <a:sym typeface="AU Passata Bold"/>
              </a:rPr>
              <a:t>🤝 COLLABORATIONS</a:t>
            </a:r>
          </a:p>
        </p:txBody>
      </p:sp>
      <p:sp>
        <p:nvSpPr>
          <p:cNvPr id="18" name="TextBox 18"/>
          <p:cNvSpPr txBox="1"/>
          <p:nvPr/>
        </p:nvSpPr>
        <p:spPr>
          <a:xfrm>
            <a:off x="8540717" y="2925127"/>
            <a:ext cx="9389380" cy="6333173"/>
          </a:xfrm>
          <a:prstGeom prst="rect">
            <a:avLst/>
          </a:prstGeom>
        </p:spPr>
        <p:txBody>
          <a:bodyPr lIns="0" tIns="0" rIns="0" bIns="0" rtlCol="0" anchor="t">
            <a:spAutoFit/>
          </a:bodyPr>
          <a:lstStyle/>
          <a:p>
            <a:pPr algn="l">
              <a:lnSpc>
                <a:spcPts val="2939"/>
              </a:lnSpc>
            </a:pPr>
            <a:r>
              <a:rPr lang="en-US" sz="2099" b="1">
                <a:solidFill>
                  <a:srgbClr val="201E1E"/>
                </a:solidFill>
                <a:latin typeface="AU Passata Bold"/>
                <a:ea typeface="AU Passata Bold"/>
                <a:cs typeface="AU Passata Bold"/>
                <a:sym typeface="AU Passata Bold"/>
              </a:rPr>
              <a:t>Education: </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30-40% </a:t>
            </a:r>
            <a:r>
              <a:rPr lang="en-US" sz="2099">
                <a:solidFill>
                  <a:srgbClr val="201E1E"/>
                </a:solidFill>
                <a:latin typeface="AU Passata"/>
                <a:ea typeface="AU Passata"/>
                <a:cs typeface="AU Passata"/>
                <a:sym typeface="AU Passata"/>
              </a:rPr>
              <a:t>of BA and MSc theses with industrial co-supervision</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5%</a:t>
            </a:r>
            <a:r>
              <a:rPr lang="en-US" sz="2099">
                <a:solidFill>
                  <a:srgbClr val="201E1E"/>
                </a:solidFill>
                <a:latin typeface="AU Passata"/>
                <a:ea typeface="AU Passata"/>
                <a:cs typeface="AU Passata"/>
                <a:sym typeface="AU Passata"/>
              </a:rPr>
              <a:t> of Ph.D. theses with industrial co-supervision</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34%</a:t>
            </a:r>
            <a:r>
              <a:rPr lang="en-US" sz="2099">
                <a:solidFill>
                  <a:srgbClr val="201E1E"/>
                </a:solidFill>
                <a:latin typeface="AU Passata"/>
                <a:ea typeface="AU Passata"/>
                <a:cs typeface="AU Passata"/>
                <a:sym typeface="AU Passata"/>
              </a:rPr>
              <a:t> of Ph.D. thesis with co-supervision outside AU FOOD</a:t>
            </a:r>
          </a:p>
          <a:p>
            <a:pPr algn="l">
              <a:lnSpc>
                <a:spcPts val="2939"/>
              </a:lnSpc>
            </a:pPr>
            <a:endParaRPr lang="en-US" sz="2099">
              <a:solidFill>
                <a:srgbClr val="201E1E"/>
              </a:solidFill>
              <a:latin typeface="AU Passata"/>
              <a:ea typeface="AU Passata"/>
              <a:cs typeface="AU Passata"/>
              <a:sym typeface="AU Passata"/>
            </a:endParaRPr>
          </a:p>
          <a:p>
            <a:pPr algn="l">
              <a:lnSpc>
                <a:spcPts val="2939"/>
              </a:lnSpc>
            </a:pPr>
            <a:r>
              <a:rPr lang="en-US" sz="2099" b="1">
                <a:solidFill>
                  <a:srgbClr val="201E1E"/>
                </a:solidFill>
                <a:latin typeface="AU Passata Bold"/>
                <a:ea typeface="AU Passata Bold"/>
                <a:cs typeface="AU Passata Bold"/>
                <a:sym typeface="AU Passata Bold"/>
              </a:rPr>
              <a:t>Strategic collaboration agreements:</a:t>
            </a:r>
          </a:p>
          <a:p>
            <a:pPr marL="453387" lvl="1" indent="-226693" algn="l">
              <a:lnSpc>
                <a:spcPts val="2939"/>
              </a:lnSpc>
              <a:buFont typeface="Arial"/>
              <a:buChar char="•"/>
            </a:pPr>
            <a:r>
              <a:rPr lang="en-US" sz="2099">
                <a:solidFill>
                  <a:srgbClr val="201E1E"/>
                </a:solidFill>
                <a:latin typeface="AU Passata"/>
                <a:ea typeface="AU Passata"/>
                <a:cs typeface="AU Passata"/>
                <a:sym typeface="AU Passata"/>
              </a:rPr>
              <a:t>With WUR (2023) and INRAE (2024) by AU TECH Faculty. Joint initiatives and EC positioning in the food &amp; horticulture areas</a:t>
            </a:r>
          </a:p>
          <a:p>
            <a:pPr marL="453387" lvl="1" indent="-226693" algn="l">
              <a:lnSpc>
                <a:spcPts val="2939"/>
              </a:lnSpc>
              <a:buFont typeface="Arial"/>
              <a:buChar char="•"/>
            </a:pPr>
            <a:r>
              <a:rPr lang="en-US" sz="2099">
                <a:solidFill>
                  <a:srgbClr val="201E1E"/>
                </a:solidFill>
                <a:latin typeface="AU Passata"/>
                <a:ea typeface="AU Passata"/>
                <a:cs typeface="AU Passata"/>
                <a:sym typeface="AU Passata"/>
              </a:rPr>
              <a:t>Arla Food for Health program: Public-private partnership &amp; AU-Arla strategic alliance, joint Ph.D.s etc.</a:t>
            </a:r>
          </a:p>
          <a:p>
            <a:pPr marL="453387" lvl="1" indent="-226693" algn="l">
              <a:lnSpc>
                <a:spcPts val="2939"/>
              </a:lnSpc>
              <a:buFont typeface="Arial"/>
              <a:buChar char="•"/>
            </a:pPr>
            <a:r>
              <a:rPr lang="en-US" sz="2099">
                <a:solidFill>
                  <a:srgbClr val="201E1E"/>
                </a:solidFill>
                <a:latin typeface="AU Passata"/>
                <a:ea typeface="AU Passata"/>
                <a:cs typeface="AU Passata"/>
                <a:sym typeface="AU Passata"/>
              </a:rPr>
              <a:t>EIT FOOD HEU Pillar III: The world’s largest food innovation ecosystem, &gt;100 partners, FOOD 52 projects in innovation, business, education, public engagement</a:t>
            </a:r>
          </a:p>
          <a:p>
            <a:pPr marL="453387" lvl="1" indent="-226693" algn="l">
              <a:lnSpc>
                <a:spcPts val="2939"/>
              </a:lnSpc>
              <a:buFont typeface="Arial"/>
              <a:buChar char="•"/>
            </a:pPr>
            <a:r>
              <a:rPr lang="en-US" sz="2099">
                <a:solidFill>
                  <a:srgbClr val="201E1E"/>
                </a:solidFill>
                <a:latin typeface="AU Passata"/>
                <a:ea typeface="AU Passata"/>
                <a:cs typeface="AU Passata"/>
                <a:sym typeface="AU Passata"/>
              </a:rPr>
              <a:t>CIRCUL-A-BILITY HEU COST-Action: Rethinking food packaging, 45 countries</a:t>
            </a:r>
          </a:p>
          <a:p>
            <a:pPr marL="453387" lvl="1" indent="-226693" algn="l">
              <a:lnSpc>
                <a:spcPts val="2939"/>
              </a:lnSpc>
              <a:spcBef>
                <a:spcPct val="0"/>
              </a:spcBef>
              <a:buFont typeface="Arial"/>
              <a:buChar char="•"/>
            </a:pPr>
            <a:r>
              <a:rPr lang="en-US" sz="2099">
                <a:solidFill>
                  <a:srgbClr val="201E1E"/>
                </a:solidFill>
                <a:latin typeface="AU Passata"/>
                <a:ea typeface="AU Passata"/>
                <a:cs typeface="AU Passata"/>
                <a:sym typeface="AU Passata"/>
              </a:rPr>
              <a:t>FOODHAY National Research Infrastructure Roadmap: 5 research &amp; industrial partners, food and health RI of 13.7 M Euros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sp>
        <p:nvSpPr>
          <p:cNvPr id="4" name="Freeform 4"/>
          <p:cNvSpPr/>
          <p:nvPr/>
        </p:nvSpPr>
        <p:spPr>
          <a:xfrm>
            <a:off x="0" y="228536"/>
            <a:ext cx="11076461" cy="11245138"/>
          </a:xfrm>
          <a:custGeom>
            <a:avLst/>
            <a:gdLst/>
            <a:ahLst/>
            <a:cxnLst/>
            <a:rect l="l" t="t" r="r" b="b"/>
            <a:pathLst>
              <a:path w="11076461" h="11245138">
                <a:moveTo>
                  <a:pt x="0" y="0"/>
                </a:moveTo>
                <a:lnTo>
                  <a:pt x="11076461" y="0"/>
                </a:lnTo>
                <a:lnTo>
                  <a:pt x="11076461" y="11245138"/>
                </a:lnTo>
                <a:lnTo>
                  <a:pt x="0" y="11245138"/>
                </a:lnTo>
                <a:lnTo>
                  <a:pt x="0" y="0"/>
                </a:lnTo>
                <a:close/>
              </a:path>
            </a:pathLst>
          </a:custGeom>
          <a:blipFill>
            <a:blip r:embed="rId2">
              <a:alphaModFix amt="79000"/>
            </a:blip>
            <a:stretch>
              <a:fillRect/>
            </a:stretch>
          </a:blipFill>
        </p:spPr>
        <p:txBody>
          <a:bodyPr/>
          <a:lstStyle/>
          <a:p>
            <a:endParaRPr lang="da-DK"/>
          </a:p>
        </p:txBody>
      </p:sp>
      <p:grpSp>
        <p:nvGrpSpPr>
          <p:cNvPr id="5" name="Group 5"/>
          <p:cNvGrpSpPr/>
          <p:nvPr/>
        </p:nvGrpSpPr>
        <p:grpSpPr>
          <a:xfrm>
            <a:off x="2140175" y="2153803"/>
            <a:ext cx="1245141" cy="47625"/>
            <a:chOff x="0" y="0"/>
            <a:chExt cx="327938" cy="12543"/>
          </a:xfrm>
        </p:grpSpPr>
        <p:sp>
          <p:nvSpPr>
            <p:cNvPr id="6" name="Freeform 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7" name="TextBox 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74052" y="421902"/>
            <a:ext cx="2911265" cy="1213595"/>
          </a:xfrm>
          <a:custGeom>
            <a:avLst/>
            <a:gdLst/>
            <a:ahLst/>
            <a:cxnLst/>
            <a:rect l="l" t="t" r="r" b="b"/>
            <a:pathLst>
              <a:path w="2911265" h="1213595">
                <a:moveTo>
                  <a:pt x="0" y="0"/>
                </a:moveTo>
                <a:lnTo>
                  <a:pt x="2911264" y="0"/>
                </a:lnTo>
                <a:lnTo>
                  <a:pt x="2911264" y="1213596"/>
                </a:lnTo>
                <a:lnTo>
                  <a:pt x="0" y="1213596"/>
                </a:lnTo>
                <a:lnTo>
                  <a:pt x="0" y="0"/>
                </a:lnTo>
                <a:close/>
              </a:path>
            </a:pathLst>
          </a:custGeom>
          <a:blipFill>
            <a:blip r:embed="rId3"/>
            <a:stretch>
              <a:fillRect/>
            </a:stretch>
          </a:blipFill>
        </p:spPr>
        <p:txBody>
          <a:bodyPr/>
          <a:lstStyle/>
          <a:p>
            <a:endParaRPr lang="da-DK"/>
          </a:p>
        </p:txBody>
      </p:sp>
      <p:sp>
        <p:nvSpPr>
          <p:cNvPr id="9" name="Freeform 9"/>
          <p:cNvSpPr/>
          <p:nvPr/>
        </p:nvSpPr>
        <p:spPr>
          <a:xfrm>
            <a:off x="10949349" y="4755121"/>
            <a:ext cx="6927572" cy="5356370"/>
          </a:xfrm>
          <a:custGeom>
            <a:avLst/>
            <a:gdLst/>
            <a:ahLst/>
            <a:cxnLst/>
            <a:rect l="l" t="t" r="r" b="b"/>
            <a:pathLst>
              <a:path w="6927572" h="5356370">
                <a:moveTo>
                  <a:pt x="0" y="0"/>
                </a:moveTo>
                <a:lnTo>
                  <a:pt x="6927572" y="0"/>
                </a:lnTo>
                <a:lnTo>
                  <a:pt x="6927572" y="5356370"/>
                </a:lnTo>
                <a:lnTo>
                  <a:pt x="0" y="5356370"/>
                </a:lnTo>
                <a:lnTo>
                  <a:pt x="0" y="0"/>
                </a:lnTo>
                <a:close/>
              </a:path>
            </a:pathLst>
          </a:custGeom>
          <a:blipFill>
            <a:blip r:embed="rId4"/>
            <a:stretch>
              <a:fillRect/>
            </a:stretch>
          </a:blipFill>
        </p:spPr>
        <p:txBody>
          <a:bodyPr/>
          <a:lstStyle/>
          <a:p>
            <a:endParaRPr lang="da-DK"/>
          </a:p>
        </p:txBody>
      </p:sp>
      <p:sp>
        <p:nvSpPr>
          <p:cNvPr id="10" name="Freeform 10"/>
          <p:cNvSpPr/>
          <p:nvPr/>
        </p:nvSpPr>
        <p:spPr>
          <a:xfrm>
            <a:off x="11266961" y="444884"/>
            <a:ext cx="6283792" cy="1190613"/>
          </a:xfrm>
          <a:custGeom>
            <a:avLst/>
            <a:gdLst/>
            <a:ahLst/>
            <a:cxnLst/>
            <a:rect l="l" t="t" r="r" b="b"/>
            <a:pathLst>
              <a:path w="6283792" h="1190613">
                <a:moveTo>
                  <a:pt x="0" y="0"/>
                </a:moveTo>
                <a:lnTo>
                  <a:pt x="6283791" y="0"/>
                </a:lnTo>
                <a:lnTo>
                  <a:pt x="6283791" y="1190614"/>
                </a:lnTo>
                <a:lnTo>
                  <a:pt x="0" y="1190614"/>
                </a:lnTo>
                <a:lnTo>
                  <a:pt x="0" y="0"/>
                </a:lnTo>
                <a:close/>
              </a:path>
            </a:pathLst>
          </a:custGeom>
          <a:blipFill>
            <a:blip r:embed="rId5"/>
            <a:stretch>
              <a:fillRect/>
            </a:stretch>
          </a:blipFill>
        </p:spPr>
        <p:txBody>
          <a:bodyPr/>
          <a:lstStyle/>
          <a:p>
            <a:endParaRPr lang="da-DK"/>
          </a:p>
        </p:txBody>
      </p:sp>
      <p:sp>
        <p:nvSpPr>
          <p:cNvPr id="11" name="Freeform 11"/>
          <p:cNvSpPr/>
          <p:nvPr/>
        </p:nvSpPr>
        <p:spPr>
          <a:xfrm>
            <a:off x="11266961" y="2816097"/>
            <a:ext cx="3347240" cy="986555"/>
          </a:xfrm>
          <a:custGeom>
            <a:avLst/>
            <a:gdLst/>
            <a:ahLst/>
            <a:cxnLst/>
            <a:rect l="l" t="t" r="r" b="b"/>
            <a:pathLst>
              <a:path w="3347240" h="986555">
                <a:moveTo>
                  <a:pt x="0" y="0"/>
                </a:moveTo>
                <a:lnTo>
                  <a:pt x="3347240" y="0"/>
                </a:lnTo>
                <a:lnTo>
                  <a:pt x="3347240" y="986555"/>
                </a:lnTo>
                <a:lnTo>
                  <a:pt x="0" y="986555"/>
                </a:lnTo>
                <a:lnTo>
                  <a:pt x="0" y="0"/>
                </a:lnTo>
                <a:close/>
              </a:path>
            </a:pathLst>
          </a:custGeom>
          <a:blipFill>
            <a:blip r:embed="rId6"/>
            <a:stretch>
              <a:fillRect/>
            </a:stretch>
          </a:blipFill>
        </p:spPr>
        <p:txBody>
          <a:bodyPr/>
          <a:lstStyle/>
          <a:p>
            <a:endParaRPr lang="da-DK"/>
          </a:p>
        </p:txBody>
      </p:sp>
      <p:sp>
        <p:nvSpPr>
          <p:cNvPr id="12" name="Freeform 12"/>
          <p:cNvSpPr/>
          <p:nvPr/>
        </p:nvSpPr>
        <p:spPr>
          <a:xfrm>
            <a:off x="14999785" y="2153803"/>
            <a:ext cx="2877136" cy="2311142"/>
          </a:xfrm>
          <a:custGeom>
            <a:avLst/>
            <a:gdLst/>
            <a:ahLst/>
            <a:cxnLst/>
            <a:rect l="l" t="t" r="r" b="b"/>
            <a:pathLst>
              <a:path w="2877136" h="2311142">
                <a:moveTo>
                  <a:pt x="0" y="0"/>
                </a:moveTo>
                <a:lnTo>
                  <a:pt x="2877136" y="0"/>
                </a:lnTo>
                <a:lnTo>
                  <a:pt x="2877136" y="2311142"/>
                </a:lnTo>
                <a:lnTo>
                  <a:pt x="0" y="2311142"/>
                </a:lnTo>
                <a:lnTo>
                  <a:pt x="0" y="0"/>
                </a:lnTo>
                <a:close/>
              </a:path>
            </a:pathLst>
          </a:custGeom>
          <a:blipFill>
            <a:blip r:embed="rId7"/>
            <a:stretch>
              <a:fillRect/>
            </a:stretch>
          </a:blipFill>
        </p:spPr>
        <p:txBody>
          <a:bodyPr/>
          <a:lstStyle/>
          <a:p>
            <a:endParaRPr lang="da-DK"/>
          </a:p>
        </p:txBody>
      </p:sp>
      <p:sp>
        <p:nvSpPr>
          <p:cNvPr id="13" name="TextBox 13"/>
          <p:cNvSpPr txBox="1"/>
          <p:nvPr/>
        </p:nvSpPr>
        <p:spPr>
          <a:xfrm>
            <a:off x="911597" y="2461651"/>
            <a:ext cx="9774850" cy="2888933"/>
          </a:xfrm>
          <a:prstGeom prst="rect">
            <a:avLst/>
          </a:prstGeom>
        </p:spPr>
        <p:txBody>
          <a:bodyPr lIns="0" tIns="0" rIns="0" bIns="0" rtlCol="0" anchor="t">
            <a:spAutoFit/>
          </a:bodyPr>
          <a:lstStyle/>
          <a:p>
            <a:pPr algn="l">
              <a:lnSpc>
                <a:spcPts val="7440"/>
              </a:lnSpc>
            </a:pPr>
            <a:r>
              <a:rPr lang="en-US" sz="6000" b="1">
                <a:solidFill>
                  <a:srgbClr val="FFFFFF"/>
                </a:solidFill>
                <a:latin typeface="AU Passata Bold"/>
                <a:ea typeface="AU Passata Bold"/>
                <a:cs typeface="AU Passata Bold"/>
                <a:sym typeface="AU Passata Bold"/>
              </a:rPr>
              <a:t>EXAMPLES OF NATIONAL COLLABORATION PARTNERS</a:t>
            </a:r>
          </a:p>
        </p:txBody>
      </p:sp>
      <p:sp>
        <p:nvSpPr>
          <p:cNvPr id="14" name="TextBox 14"/>
          <p:cNvSpPr txBox="1"/>
          <p:nvPr/>
        </p:nvSpPr>
        <p:spPr>
          <a:xfrm>
            <a:off x="8692644" y="641667"/>
            <a:ext cx="2574316" cy="387033"/>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Research partners:</a:t>
            </a:r>
          </a:p>
        </p:txBody>
      </p:sp>
      <p:sp>
        <p:nvSpPr>
          <p:cNvPr id="15" name="TextBox 15"/>
          <p:cNvSpPr txBox="1"/>
          <p:nvPr/>
        </p:nvSpPr>
        <p:spPr>
          <a:xfrm>
            <a:off x="11462922" y="2106178"/>
            <a:ext cx="2955316" cy="387033"/>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Associated employees:</a:t>
            </a:r>
          </a:p>
        </p:txBody>
      </p:sp>
      <p:sp>
        <p:nvSpPr>
          <p:cNvPr id="16" name="TextBox 16"/>
          <p:cNvSpPr txBox="1"/>
          <p:nvPr/>
        </p:nvSpPr>
        <p:spPr>
          <a:xfrm>
            <a:off x="7856842" y="5803480"/>
            <a:ext cx="2574316" cy="1177608"/>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Examples of Danish collaboration partners &amp; initiaves: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sp>
        <p:nvSpPr>
          <p:cNvPr id="4" name="Freeform 4"/>
          <p:cNvSpPr/>
          <p:nvPr/>
        </p:nvSpPr>
        <p:spPr>
          <a:xfrm>
            <a:off x="-789258" y="-162895"/>
            <a:ext cx="11662407" cy="10612790"/>
          </a:xfrm>
          <a:custGeom>
            <a:avLst/>
            <a:gdLst/>
            <a:ahLst/>
            <a:cxnLst/>
            <a:rect l="l" t="t" r="r" b="b"/>
            <a:pathLst>
              <a:path w="11662407" h="10612790">
                <a:moveTo>
                  <a:pt x="0" y="0"/>
                </a:moveTo>
                <a:lnTo>
                  <a:pt x="11662407" y="0"/>
                </a:lnTo>
                <a:lnTo>
                  <a:pt x="11662407" y="10612790"/>
                </a:lnTo>
                <a:lnTo>
                  <a:pt x="0" y="10612790"/>
                </a:lnTo>
                <a:lnTo>
                  <a:pt x="0" y="0"/>
                </a:lnTo>
                <a:close/>
              </a:path>
            </a:pathLst>
          </a:custGeom>
          <a:blipFill>
            <a:blip r:embed="rId2">
              <a:alphaModFix amt="72000"/>
            </a:blip>
            <a:stretch>
              <a:fillRect/>
            </a:stretch>
          </a:blipFill>
        </p:spPr>
        <p:txBody>
          <a:bodyPr/>
          <a:lstStyle/>
          <a:p>
            <a:endParaRPr lang="da-DK"/>
          </a:p>
        </p:txBody>
      </p:sp>
      <p:grpSp>
        <p:nvGrpSpPr>
          <p:cNvPr id="5" name="Group 5"/>
          <p:cNvGrpSpPr/>
          <p:nvPr/>
        </p:nvGrpSpPr>
        <p:grpSpPr>
          <a:xfrm>
            <a:off x="2140175" y="2153803"/>
            <a:ext cx="1245141" cy="47625"/>
            <a:chOff x="0" y="0"/>
            <a:chExt cx="327938" cy="12543"/>
          </a:xfrm>
        </p:grpSpPr>
        <p:sp>
          <p:nvSpPr>
            <p:cNvPr id="6" name="Freeform 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7" name="TextBox 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74052" y="421902"/>
            <a:ext cx="2911265" cy="1213595"/>
          </a:xfrm>
          <a:custGeom>
            <a:avLst/>
            <a:gdLst/>
            <a:ahLst/>
            <a:cxnLst/>
            <a:rect l="l" t="t" r="r" b="b"/>
            <a:pathLst>
              <a:path w="2911265" h="1213595">
                <a:moveTo>
                  <a:pt x="0" y="0"/>
                </a:moveTo>
                <a:lnTo>
                  <a:pt x="2911264" y="0"/>
                </a:lnTo>
                <a:lnTo>
                  <a:pt x="2911264" y="1213596"/>
                </a:lnTo>
                <a:lnTo>
                  <a:pt x="0" y="1213596"/>
                </a:lnTo>
                <a:lnTo>
                  <a:pt x="0" y="0"/>
                </a:lnTo>
                <a:close/>
              </a:path>
            </a:pathLst>
          </a:custGeom>
          <a:blipFill>
            <a:blip r:embed="rId3"/>
            <a:stretch>
              <a:fillRect/>
            </a:stretch>
          </a:blipFill>
        </p:spPr>
        <p:txBody>
          <a:bodyPr/>
          <a:lstStyle/>
          <a:p>
            <a:endParaRPr lang="da-DK"/>
          </a:p>
        </p:txBody>
      </p:sp>
      <p:sp>
        <p:nvSpPr>
          <p:cNvPr id="9" name="Freeform 9"/>
          <p:cNvSpPr/>
          <p:nvPr/>
        </p:nvSpPr>
        <p:spPr>
          <a:xfrm>
            <a:off x="11579077" y="689292"/>
            <a:ext cx="6051208" cy="2864434"/>
          </a:xfrm>
          <a:custGeom>
            <a:avLst/>
            <a:gdLst/>
            <a:ahLst/>
            <a:cxnLst/>
            <a:rect l="l" t="t" r="r" b="b"/>
            <a:pathLst>
              <a:path w="6051208" h="2864434">
                <a:moveTo>
                  <a:pt x="0" y="0"/>
                </a:moveTo>
                <a:lnTo>
                  <a:pt x="6051208" y="0"/>
                </a:lnTo>
                <a:lnTo>
                  <a:pt x="6051208" y="2864434"/>
                </a:lnTo>
                <a:lnTo>
                  <a:pt x="0" y="2864434"/>
                </a:lnTo>
                <a:lnTo>
                  <a:pt x="0" y="0"/>
                </a:lnTo>
                <a:close/>
              </a:path>
            </a:pathLst>
          </a:custGeom>
          <a:blipFill>
            <a:blip r:embed="rId4"/>
            <a:stretch>
              <a:fillRect l="-7587" t="-30860" r="-12327"/>
            </a:stretch>
          </a:blipFill>
        </p:spPr>
        <p:txBody>
          <a:bodyPr/>
          <a:lstStyle/>
          <a:p>
            <a:endParaRPr lang="da-DK"/>
          </a:p>
        </p:txBody>
      </p:sp>
      <p:sp>
        <p:nvSpPr>
          <p:cNvPr id="10" name="Freeform 10"/>
          <p:cNvSpPr/>
          <p:nvPr/>
        </p:nvSpPr>
        <p:spPr>
          <a:xfrm>
            <a:off x="11551333" y="4781926"/>
            <a:ext cx="3053348" cy="896091"/>
          </a:xfrm>
          <a:custGeom>
            <a:avLst/>
            <a:gdLst/>
            <a:ahLst/>
            <a:cxnLst/>
            <a:rect l="l" t="t" r="r" b="b"/>
            <a:pathLst>
              <a:path w="3053348" h="896091">
                <a:moveTo>
                  <a:pt x="0" y="0"/>
                </a:moveTo>
                <a:lnTo>
                  <a:pt x="3053348" y="0"/>
                </a:lnTo>
                <a:lnTo>
                  <a:pt x="3053348" y="896091"/>
                </a:lnTo>
                <a:lnTo>
                  <a:pt x="0" y="896091"/>
                </a:lnTo>
                <a:lnTo>
                  <a:pt x="0" y="0"/>
                </a:lnTo>
                <a:close/>
              </a:path>
            </a:pathLst>
          </a:custGeom>
          <a:blipFill>
            <a:blip r:embed="rId5"/>
            <a:stretch>
              <a:fillRect/>
            </a:stretch>
          </a:blipFill>
        </p:spPr>
        <p:txBody>
          <a:bodyPr/>
          <a:lstStyle/>
          <a:p>
            <a:endParaRPr lang="da-DK"/>
          </a:p>
        </p:txBody>
      </p:sp>
      <p:sp>
        <p:nvSpPr>
          <p:cNvPr id="11" name="Freeform 11"/>
          <p:cNvSpPr/>
          <p:nvPr/>
        </p:nvSpPr>
        <p:spPr>
          <a:xfrm>
            <a:off x="14948608" y="4781926"/>
            <a:ext cx="2681677" cy="723149"/>
          </a:xfrm>
          <a:custGeom>
            <a:avLst/>
            <a:gdLst/>
            <a:ahLst/>
            <a:cxnLst/>
            <a:rect l="l" t="t" r="r" b="b"/>
            <a:pathLst>
              <a:path w="2681677" h="723149">
                <a:moveTo>
                  <a:pt x="0" y="0"/>
                </a:moveTo>
                <a:lnTo>
                  <a:pt x="2681677" y="0"/>
                </a:lnTo>
                <a:lnTo>
                  <a:pt x="2681677" y="723148"/>
                </a:lnTo>
                <a:lnTo>
                  <a:pt x="0" y="723148"/>
                </a:lnTo>
                <a:lnTo>
                  <a:pt x="0" y="0"/>
                </a:lnTo>
                <a:close/>
              </a:path>
            </a:pathLst>
          </a:custGeom>
          <a:blipFill>
            <a:blip r:embed="rId6"/>
            <a:stretch>
              <a:fillRect/>
            </a:stretch>
          </a:blipFill>
        </p:spPr>
        <p:txBody>
          <a:bodyPr/>
          <a:lstStyle/>
          <a:p>
            <a:endParaRPr lang="da-DK"/>
          </a:p>
        </p:txBody>
      </p:sp>
      <p:sp>
        <p:nvSpPr>
          <p:cNvPr id="12" name="Freeform 12"/>
          <p:cNvSpPr/>
          <p:nvPr/>
        </p:nvSpPr>
        <p:spPr>
          <a:xfrm>
            <a:off x="11333178" y="6549418"/>
            <a:ext cx="6717913" cy="2786903"/>
          </a:xfrm>
          <a:custGeom>
            <a:avLst/>
            <a:gdLst/>
            <a:ahLst/>
            <a:cxnLst/>
            <a:rect l="l" t="t" r="r" b="b"/>
            <a:pathLst>
              <a:path w="6717913" h="2786903">
                <a:moveTo>
                  <a:pt x="0" y="0"/>
                </a:moveTo>
                <a:lnTo>
                  <a:pt x="6717913" y="0"/>
                </a:lnTo>
                <a:lnTo>
                  <a:pt x="6717913" y="2786903"/>
                </a:lnTo>
                <a:lnTo>
                  <a:pt x="0" y="2786903"/>
                </a:lnTo>
                <a:lnTo>
                  <a:pt x="0" y="0"/>
                </a:lnTo>
                <a:close/>
              </a:path>
            </a:pathLst>
          </a:custGeom>
          <a:blipFill>
            <a:blip r:embed="rId7"/>
            <a:stretch>
              <a:fillRect l="-8390" t="-35659" r="-17817"/>
            </a:stretch>
          </a:blipFill>
        </p:spPr>
        <p:txBody>
          <a:bodyPr/>
          <a:lstStyle/>
          <a:p>
            <a:endParaRPr lang="da-DK"/>
          </a:p>
        </p:txBody>
      </p:sp>
      <p:sp>
        <p:nvSpPr>
          <p:cNvPr id="13" name="TextBox 13"/>
          <p:cNvSpPr txBox="1"/>
          <p:nvPr/>
        </p:nvSpPr>
        <p:spPr>
          <a:xfrm>
            <a:off x="911597" y="2461651"/>
            <a:ext cx="9793187" cy="2888933"/>
          </a:xfrm>
          <a:prstGeom prst="rect">
            <a:avLst/>
          </a:prstGeom>
        </p:spPr>
        <p:txBody>
          <a:bodyPr lIns="0" tIns="0" rIns="0" bIns="0" rtlCol="0" anchor="t">
            <a:spAutoFit/>
          </a:bodyPr>
          <a:lstStyle/>
          <a:p>
            <a:pPr algn="l">
              <a:lnSpc>
                <a:spcPts val="7440"/>
              </a:lnSpc>
            </a:pPr>
            <a:r>
              <a:rPr lang="en-US" sz="6000" b="1">
                <a:solidFill>
                  <a:srgbClr val="FFFFFF"/>
                </a:solidFill>
                <a:latin typeface="AU Passata Bold"/>
                <a:ea typeface="AU Passata Bold"/>
                <a:cs typeface="AU Passata Bold"/>
                <a:sym typeface="AU Passata Bold"/>
              </a:rPr>
              <a:t>EXAMPLES OF INTERNATIONAL COLLABORATORS</a:t>
            </a:r>
          </a:p>
        </p:txBody>
      </p:sp>
      <p:sp>
        <p:nvSpPr>
          <p:cNvPr id="14" name="TextBox 14"/>
          <p:cNvSpPr txBox="1"/>
          <p:nvPr/>
        </p:nvSpPr>
        <p:spPr>
          <a:xfrm>
            <a:off x="8003538" y="641667"/>
            <a:ext cx="3329641" cy="782320"/>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International collaboration partners/initiatives:</a:t>
            </a:r>
          </a:p>
        </p:txBody>
      </p:sp>
      <p:sp>
        <p:nvSpPr>
          <p:cNvPr id="15" name="TextBox 15"/>
          <p:cNvSpPr txBox="1"/>
          <p:nvPr/>
        </p:nvSpPr>
        <p:spPr>
          <a:xfrm>
            <a:off x="8298833" y="6501793"/>
            <a:ext cx="2574316" cy="782320"/>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International research partners:</a:t>
            </a:r>
          </a:p>
        </p:txBody>
      </p:sp>
      <p:sp>
        <p:nvSpPr>
          <p:cNvPr id="16" name="TextBox 16"/>
          <p:cNvSpPr txBox="1"/>
          <p:nvPr/>
        </p:nvSpPr>
        <p:spPr>
          <a:xfrm>
            <a:off x="11551333" y="3950497"/>
            <a:ext cx="4297994" cy="387033"/>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AU Passata Bold"/>
                <a:ea typeface="AU Passata Bold"/>
                <a:cs typeface="AU Passata Bold"/>
                <a:sym typeface="AU Passata Bold"/>
              </a:rPr>
              <a:t>Associated employees: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0"/>
            <a:ext cx="6100050" cy="10287000"/>
            <a:chOff x="0" y="0"/>
            <a:chExt cx="8133401" cy="13716000"/>
          </a:xfrm>
        </p:grpSpPr>
        <p:pic>
          <p:nvPicPr>
            <p:cNvPr id="5" name="Picture 5"/>
            <p:cNvPicPr>
              <a:picLocks noChangeAspect="1"/>
            </p:cNvPicPr>
            <p:nvPr/>
          </p:nvPicPr>
          <p:blipFill>
            <a:blip r:embed="rId2"/>
            <a:srcRect l="28499" r="32039"/>
            <a:stretch>
              <a:fillRect/>
            </a:stretch>
          </p:blipFill>
          <p:spPr>
            <a:xfrm>
              <a:off x="0" y="0"/>
              <a:ext cx="8133401" cy="13716000"/>
            </a:xfrm>
            <a:prstGeom prst="rect">
              <a:avLst/>
            </a:prstGeom>
          </p:spPr>
        </p:pic>
      </p:grpSp>
      <p:grpSp>
        <p:nvGrpSpPr>
          <p:cNvPr id="6" name="Group 6"/>
          <p:cNvGrpSpPr/>
          <p:nvPr/>
        </p:nvGrpSpPr>
        <p:grpSpPr>
          <a:xfrm>
            <a:off x="7469969" y="1946401"/>
            <a:ext cx="1245141" cy="47625"/>
            <a:chOff x="0" y="0"/>
            <a:chExt cx="327938" cy="12543"/>
          </a:xfrm>
        </p:grpSpPr>
        <p:sp>
          <p:nvSpPr>
            <p:cNvPr id="7" name="Freeform 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8" name="TextBox 8"/>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7469969" y="4095750"/>
            <a:ext cx="4502005" cy="4174609"/>
            <a:chOff x="0" y="0"/>
            <a:chExt cx="1160932" cy="1076507"/>
          </a:xfrm>
        </p:grpSpPr>
        <p:sp>
          <p:nvSpPr>
            <p:cNvPr id="10" name="Freeform 10"/>
            <p:cNvSpPr/>
            <p:nvPr/>
          </p:nvSpPr>
          <p:spPr>
            <a:xfrm>
              <a:off x="0" y="0"/>
              <a:ext cx="1160932" cy="1076507"/>
            </a:xfrm>
            <a:custGeom>
              <a:avLst/>
              <a:gdLst/>
              <a:ahLst/>
              <a:cxnLst/>
              <a:rect l="l" t="t" r="r" b="b"/>
              <a:pathLst>
                <a:path w="1160932" h="1076507">
                  <a:moveTo>
                    <a:pt x="0" y="0"/>
                  </a:moveTo>
                  <a:lnTo>
                    <a:pt x="1160932" y="0"/>
                  </a:lnTo>
                  <a:lnTo>
                    <a:pt x="1160932" y="1076507"/>
                  </a:lnTo>
                  <a:lnTo>
                    <a:pt x="0" y="1076507"/>
                  </a:lnTo>
                  <a:close/>
                </a:path>
              </a:pathLst>
            </a:custGeom>
            <a:solidFill>
              <a:srgbClr val="003E5C"/>
            </a:solidFill>
          </p:spPr>
          <p:txBody>
            <a:bodyPr/>
            <a:lstStyle/>
            <a:p>
              <a:endParaRPr lang="da-DK"/>
            </a:p>
          </p:txBody>
        </p:sp>
        <p:sp>
          <p:nvSpPr>
            <p:cNvPr id="11" name="TextBox 11"/>
            <p:cNvSpPr txBox="1"/>
            <p:nvPr/>
          </p:nvSpPr>
          <p:spPr>
            <a:xfrm>
              <a:off x="0" y="-38100"/>
              <a:ext cx="1160932" cy="111460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971974" y="4095750"/>
            <a:ext cx="4502005" cy="4174609"/>
            <a:chOff x="0" y="0"/>
            <a:chExt cx="1160932" cy="1076507"/>
          </a:xfrm>
        </p:grpSpPr>
        <p:sp>
          <p:nvSpPr>
            <p:cNvPr id="13" name="Freeform 13"/>
            <p:cNvSpPr/>
            <p:nvPr/>
          </p:nvSpPr>
          <p:spPr>
            <a:xfrm>
              <a:off x="0" y="0"/>
              <a:ext cx="1160932" cy="1076507"/>
            </a:xfrm>
            <a:custGeom>
              <a:avLst/>
              <a:gdLst/>
              <a:ahLst/>
              <a:cxnLst/>
              <a:rect l="l" t="t" r="r" b="b"/>
              <a:pathLst>
                <a:path w="1160932" h="1076507">
                  <a:moveTo>
                    <a:pt x="0" y="0"/>
                  </a:moveTo>
                  <a:lnTo>
                    <a:pt x="1160932" y="0"/>
                  </a:lnTo>
                  <a:lnTo>
                    <a:pt x="1160932" y="1076507"/>
                  </a:lnTo>
                  <a:lnTo>
                    <a:pt x="0" y="1076507"/>
                  </a:lnTo>
                  <a:close/>
                </a:path>
              </a:pathLst>
            </a:custGeom>
            <a:gradFill rotWithShape="1">
              <a:gsLst>
                <a:gs pos="0">
                  <a:srgbClr val="000000">
                    <a:alpha val="100000"/>
                  </a:srgbClr>
                </a:gs>
                <a:gs pos="100000">
                  <a:srgbClr val="737373">
                    <a:alpha val="100000"/>
                  </a:srgbClr>
                </a:gs>
              </a:gsLst>
              <a:lin ang="0"/>
            </a:gradFill>
          </p:spPr>
          <p:txBody>
            <a:bodyPr/>
            <a:lstStyle/>
            <a:p>
              <a:endParaRPr lang="da-DK"/>
            </a:p>
          </p:txBody>
        </p:sp>
        <p:sp>
          <p:nvSpPr>
            <p:cNvPr id="14" name="TextBox 14"/>
            <p:cNvSpPr txBox="1"/>
            <p:nvPr/>
          </p:nvSpPr>
          <p:spPr>
            <a:xfrm>
              <a:off x="0" y="-38100"/>
              <a:ext cx="1160932" cy="1114607"/>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5302216" y="1946401"/>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6" name="Freeform 16"/>
          <p:cNvSpPr/>
          <p:nvPr/>
        </p:nvSpPr>
        <p:spPr>
          <a:xfrm>
            <a:off x="255352" y="250455"/>
            <a:ext cx="2911265" cy="1213595"/>
          </a:xfrm>
          <a:custGeom>
            <a:avLst/>
            <a:gdLst/>
            <a:ahLst/>
            <a:cxnLst/>
            <a:rect l="l" t="t" r="r" b="b"/>
            <a:pathLst>
              <a:path w="2911265" h="1213595">
                <a:moveTo>
                  <a:pt x="0" y="0"/>
                </a:moveTo>
                <a:lnTo>
                  <a:pt x="2911264" y="0"/>
                </a:lnTo>
                <a:lnTo>
                  <a:pt x="2911264" y="1213595"/>
                </a:lnTo>
                <a:lnTo>
                  <a:pt x="0" y="1213595"/>
                </a:lnTo>
                <a:lnTo>
                  <a:pt x="0" y="0"/>
                </a:lnTo>
                <a:close/>
              </a:path>
            </a:pathLst>
          </a:custGeom>
          <a:blipFill>
            <a:blip r:embed="rId5"/>
            <a:stretch>
              <a:fillRect/>
            </a:stretch>
          </a:blipFill>
        </p:spPr>
        <p:txBody>
          <a:bodyPr/>
          <a:lstStyle/>
          <a:p>
            <a:endParaRPr lang="da-DK"/>
          </a:p>
        </p:txBody>
      </p:sp>
      <p:sp>
        <p:nvSpPr>
          <p:cNvPr id="17" name="TextBox 17"/>
          <p:cNvSpPr txBox="1"/>
          <p:nvPr/>
        </p:nvSpPr>
        <p:spPr>
          <a:xfrm>
            <a:off x="7469969" y="2254249"/>
            <a:ext cx="7060975" cy="974407"/>
          </a:xfrm>
          <a:prstGeom prst="rect">
            <a:avLst/>
          </a:prstGeom>
        </p:spPr>
        <p:txBody>
          <a:bodyPr lIns="0" tIns="0" rIns="0" bIns="0" rtlCol="0" anchor="t">
            <a:spAutoFit/>
          </a:bodyPr>
          <a:lstStyle/>
          <a:p>
            <a:pPr algn="l">
              <a:lnSpc>
                <a:spcPts val="7440"/>
              </a:lnSpc>
            </a:pPr>
            <a:r>
              <a:rPr lang="en-US" sz="6000" b="1">
                <a:solidFill>
                  <a:srgbClr val="000000"/>
                </a:solidFill>
                <a:latin typeface="AU Passata Bold"/>
                <a:ea typeface="AU Passata Bold"/>
                <a:cs typeface="AU Passata Bold"/>
                <a:sym typeface="AU Passata Bold"/>
              </a:rPr>
              <a:t>OUR VISION</a:t>
            </a:r>
          </a:p>
        </p:txBody>
      </p:sp>
      <p:sp>
        <p:nvSpPr>
          <p:cNvPr id="18" name="TextBox 18"/>
          <p:cNvSpPr txBox="1"/>
          <p:nvPr/>
        </p:nvSpPr>
        <p:spPr>
          <a:xfrm>
            <a:off x="7933027" y="5749636"/>
            <a:ext cx="3685325" cy="19405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AU FOOD will be recognized nationally and internationally for delivering high impact research, and leading talent in food science. We will be a preferred partner for new initiatives based on our research expertise and collaborative approach.</a:t>
            </a:r>
          </a:p>
        </p:txBody>
      </p:sp>
      <p:sp>
        <p:nvSpPr>
          <p:cNvPr id="19" name="TextBox 19"/>
          <p:cNvSpPr txBox="1"/>
          <p:nvPr/>
        </p:nvSpPr>
        <p:spPr>
          <a:xfrm>
            <a:off x="8389012" y="4819234"/>
            <a:ext cx="1756163" cy="707061"/>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AU Passata Bold"/>
                <a:ea typeface="AU Passata Bold"/>
                <a:cs typeface="AU Passata Bold"/>
                <a:sym typeface="AU Passata Bold"/>
              </a:rPr>
              <a:t>01.</a:t>
            </a:r>
          </a:p>
        </p:txBody>
      </p:sp>
      <p:sp>
        <p:nvSpPr>
          <p:cNvPr id="20" name="TextBox 20"/>
          <p:cNvSpPr txBox="1"/>
          <p:nvPr/>
        </p:nvSpPr>
        <p:spPr>
          <a:xfrm>
            <a:off x="12453271" y="5749636"/>
            <a:ext cx="3630606" cy="19405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We will deliver a positive impact for the food industry and society through research talent development and innovation in food solutions. We will secure a sustainable and inspiring working environment in the Department.</a:t>
            </a:r>
          </a:p>
        </p:txBody>
      </p:sp>
      <p:sp>
        <p:nvSpPr>
          <p:cNvPr id="21" name="TextBox 21"/>
          <p:cNvSpPr txBox="1"/>
          <p:nvPr/>
        </p:nvSpPr>
        <p:spPr>
          <a:xfrm>
            <a:off x="12891017" y="4819234"/>
            <a:ext cx="1756163" cy="707061"/>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AU Passata Bold"/>
                <a:ea typeface="AU Passata Bold"/>
                <a:cs typeface="AU Passata Bold"/>
                <a:sym typeface="AU Passata Bold"/>
              </a:rPr>
              <a:t>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grpSp>
        <p:nvGrpSpPr>
          <p:cNvPr id="4" name="Group 4"/>
          <p:cNvGrpSpPr/>
          <p:nvPr/>
        </p:nvGrpSpPr>
        <p:grpSpPr>
          <a:xfrm>
            <a:off x="12581411" y="0"/>
            <a:ext cx="5706589" cy="5143500"/>
            <a:chOff x="0" y="0"/>
            <a:chExt cx="1502970" cy="1354667"/>
          </a:xfrm>
        </p:grpSpPr>
        <p:sp>
          <p:nvSpPr>
            <p:cNvPr id="5" name="Freeform 5"/>
            <p:cNvSpPr/>
            <p:nvPr/>
          </p:nvSpPr>
          <p:spPr>
            <a:xfrm>
              <a:off x="0" y="0"/>
              <a:ext cx="1502970" cy="1354667"/>
            </a:xfrm>
            <a:custGeom>
              <a:avLst/>
              <a:gdLst/>
              <a:ahLst/>
              <a:cxnLst/>
              <a:rect l="l" t="t" r="r" b="b"/>
              <a:pathLst>
                <a:path w="1502970" h="1354667">
                  <a:moveTo>
                    <a:pt x="0" y="0"/>
                  </a:moveTo>
                  <a:lnTo>
                    <a:pt x="1502970" y="0"/>
                  </a:lnTo>
                  <a:lnTo>
                    <a:pt x="1502970" y="1354667"/>
                  </a:lnTo>
                  <a:lnTo>
                    <a:pt x="0" y="1354667"/>
                  </a:lnTo>
                  <a:close/>
                </a:path>
              </a:pathLst>
            </a:custGeom>
            <a:solidFill>
              <a:srgbClr val="FFFFFF"/>
            </a:solidFill>
          </p:spPr>
          <p:txBody>
            <a:bodyPr/>
            <a:lstStyle/>
            <a:p>
              <a:endParaRPr lang="da-DK"/>
            </a:p>
          </p:txBody>
        </p:sp>
        <p:sp>
          <p:nvSpPr>
            <p:cNvPr id="6" name="TextBox 6"/>
            <p:cNvSpPr txBox="1"/>
            <p:nvPr/>
          </p:nvSpPr>
          <p:spPr>
            <a:xfrm>
              <a:off x="0" y="-38100"/>
              <a:ext cx="1502970"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4207111" y="1028700"/>
            <a:ext cx="3052189" cy="8229600"/>
            <a:chOff x="0" y="0"/>
            <a:chExt cx="4069585" cy="10972800"/>
          </a:xfrm>
        </p:grpSpPr>
        <p:pic>
          <p:nvPicPr>
            <p:cNvPr id="8" name="Picture 8"/>
            <p:cNvPicPr>
              <a:picLocks noChangeAspect="1"/>
            </p:cNvPicPr>
            <p:nvPr/>
          </p:nvPicPr>
          <p:blipFill>
            <a:blip r:embed="rId2"/>
            <a:srcRect l="22133" r="22133"/>
            <a:stretch>
              <a:fillRect/>
            </a:stretch>
          </p:blipFill>
          <p:spPr>
            <a:xfrm>
              <a:off x="0" y="0"/>
              <a:ext cx="4069585" cy="10972800"/>
            </a:xfrm>
            <a:prstGeom prst="rect">
              <a:avLst/>
            </a:prstGeom>
          </p:spPr>
        </p:pic>
      </p:grpSp>
      <p:grpSp>
        <p:nvGrpSpPr>
          <p:cNvPr id="9" name="Group 9"/>
          <p:cNvGrpSpPr/>
          <p:nvPr/>
        </p:nvGrpSpPr>
        <p:grpSpPr>
          <a:xfrm>
            <a:off x="11154330" y="1028700"/>
            <a:ext cx="2854163" cy="2618867"/>
            <a:chOff x="0" y="0"/>
            <a:chExt cx="3805550" cy="3491822"/>
          </a:xfrm>
        </p:grpSpPr>
        <p:pic>
          <p:nvPicPr>
            <p:cNvPr id="10" name="Picture 10"/>
            <p:cNvPicPr>
              <a:picLocks noChangeAspect="1"/>
            </p:cNvPicPr>
            <p:nvPr/>
          </p:nvPicPr>
          <p:blipFill>
            <a:blip r:embed="rId3"/>
            <a:srcRect l="11883" r="15591"/>
            <a:stretch>
              <a:fillRect/>
            </a:stretch>
          </p:blipFill>
          <p:spPr>
            <a:xfrm>
              <a:off x="0" y="0"/>
              <a:ext cx="3805550" cy="3491822"/>
            </a:xfrm>
            <a:prstGeom prst="rect">
              <a:avLst/>
            </a:prstGeom>
          </p:spPr>
        </p:pic>
      </p:grpSp>
      <p:grpSp>
        <p:nvGrpSpPr>
          <p:cNvPr id="11" name="Group 11"/>
          <p:cNvGrpSpPr/>
          <p:nvPr/>
        </p:nvGrpSpPr>
        <p:grpSpPr>
          <a:xfrm>
            <a:off x="11154330" y="3834067"/>
            <a:ext cx="2854163" cy="2618867"/>
            <a:chOff x="0" y="0"/>
            <a:chExt cx="3805550" cy="3491822"/>
          </a:xfrm>
        </p:grpSpPr>
        <p:pic>
          <p:nvPicPr>
            <p:cNvPr id="12" name="Picture 12"/>
            <p:cNvPicPr>
              <a:picLocks noChangeAspect="1"/>
            </p:cNvPicPr>
            <p:nvPr/>
          </p:nvPicPr>
          <p:blipFill>
            <a:blip r:embed="rId4"/>
            <a:srcRect l="13737" r="13737"/>
            <a:stretch>
              <a:fillRect/>
            </a:stretch>
          </p:blipFill>
          <p:spPr>
            <a:xfrm>
              <a:off x="0" y="0"/>
              <a:ext cx="3805550" cy="3491822"/>
            </a:xfrm>
            <a:prstGeom prst="rect">
              <a:avLst/>
            </a:prstGeom>
          </p:spPr>
        </p:pic>
      </p:grpSp>
      <p:grpSp>
        <p:nvGrpSpPr>
          <p:cNvPr id="13" name="Group 13"/>
          <p:cNvGrpSpPr/>
          <p:nvPr/>
        </p:nvGrpSpPr>
        <p:grpSpPr>
          <a:xfrm>
            <a:off x="11154330" y="6639433"/>
            <a:ext cx="2854163" cy="2618867"/>
            <a:chOff x="0" y="0"/>
            <a:chExt cx="3805550" cy="3491822"/>
          </a:xfrm>
        </p:grpSpPr>
        <p:pic>
          <p:nvPicPr>
            <p:cNvPr id="14" name="Picture 14"/>
            <p:cNvPicPr>
              <a:picLocks noChangeAspect="1"/>
            </p:cNvPicPr>
            <p:nvPr/>
          </p:nvPicPr>
          <p:blipFill>
            <a:blip r:embed="rId5"/>
            <a:srcRect l="13737" r="13737"/>
            <a:stretch>
              <a:fillRect/>
            </a:stretch>
          </p:blipFill>
          <p:spPr>
            <a:xfrm>
              <a:off x="0" y="0"/>
              <a:ext cx="3805550" cy="3491822"/>
            </a:xfrm>
            <a:prstGeom prst="rect">
              <a:avLst/>
            </a:prstGeom>
          </p:spPr>
        </p:pic>
      </p:grpSp>
      <p:grpSp>
        <p:nvGrpSpPr>
          <p:cNvPr id="15" name="Group 15"/>
          <p:cNvGrpSpPr/>
          <p:nvPr/>
        </p:nvGrpSpPr>
        <p:grpSpPr>
          <a:xfrm>
            <a:off x="2140175" y="2153803"/>
            <a:ext cx="1245141" cy="47625"/>
            <a:chOff x="0" y="0"/>
            <a:chExt cx="327938" cy="12543"/>
          </a:xfrm>
        </p:grpSpPr>
        <p:sp>
          <p:nvSpPr>
            <p:cNvPr id="16" name="Freeform 1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17" name="TextBox 1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474052" y="421902"/>
            <a:ext cx="2911265" cy="1213595"/>
          </a:xfrm>
          <a:custGeom>
            <a:avLst/>
            <a:gdLst/>
            <a:ahLst/>
            <a:cxnLst/>
            <a:rect l="l" t="t" r="r" b="b"/>
            <a:pathLst>
              <a:path w="2911265" h="1213595">
                <a:moveTo>
                  <a:pt x="0" y="0"/>
                </a:moveTo>
                <a:lnTo>
                  <a:pt x="2911264" y="0"/>
                </a:lnTo>
                <a:lnTo>
                  <a:pt x="2911264" y="1213596"/>
                </a:lnTo>
                <a:lnTo>
                  <a:pt x="0" y="1213596"/>
                </a:lnTo>
                <a:lnTo>
                  <a:pt x="0" y="0"/>
                </a:lnTo>
                <a:close/>
              </a:path>
            </a:pathLst>
          </a:custGeom>
          <a:blipFill>
            <a:blip r:embed="rId6"/>
            <a:stretch>
              <a:fillRect/>
            </a:stretch>
          </a:blipFill>
        </p:spPr>
        <p:txBody>
          <a:bodyPr/>
          <a:lstStyle/>
          <a:p>
            <a:endParaRPr lang="da-DK"/>
          </a:p>
        </p:txBody>
      </p:sp>
      <p:sp>
        <p:nvSpPr>
          <p:cNvPr id="19" name="TextBox 19"/>
          <p:cNvSpPr txBox="1"/>
          <p:nvPr/>
        </p:nvSpPr>
        <p:spPr>
          <a:xfrm>
            <a:off x="2140175" y="2461651"/>
            <a:ext cx="7060975" cy="974407"/>
          </a:xfrm>
          <a:prstGeom prst="rect">
            <a:avLst/>
          </a:prstGeom>
        </p:spPr>
        <p:txBody>
          <a:bodyPr lIns="0" tIns="0" rIns="0" bIns="0" rtlCol="0" anchor="t">
            <a:spAutoFit/>
          </a:bodyPr>
          <a:lstStyle/>
          <a:p>
            <a:pPr algn="l">
              <a:lnSpc>
                <a:spcPts val="7440"/>
              </a:lnSpc>
            </a:pPr>
            <a:r>
              <a:rPr lang="en-US" sz="6000" b="1">
                <a:solidFill>
                  <a:srgbClr val="FFFFFF"/>
                </a:solidFill>
                <a:latin typeface="AU Passata Bold"/>
                <a:ea typeface="AU Passata Bold"/>
                <a:cs typeface="AU Passata Bold"/>
                <a:sym typeface="AU Passata Bold"/>
              </a:rPr>
              <a:t>OUR MISSION</a:t>
            </a:r>
          </a:p>
        </p:txBody>
      </p:sp>
      <p:sp>
        <p:nvSpPr>
          <p:cNvPr id="20" name="TextBox 20"/>
          <p:cNvSpPr txBox="1"/>
          <p:nvPr/>
        </p:nvSpPr>
        <p:spPr>
          <a:xfrm>
            <a:off x="3385316" y="4150459"/>
            <a:ext cx="5815834" cy="559435"/>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Continue promoting interdisciplinary research and collaboration in food science. 98% of projects in FOOD are collaborative!</a:t>
            </a:r>
          </a:p>
        </p:txBody>
      </p:sp>
      <p:sp>
        <p:nvSpPr>
          <p:cNvPr id="21" name="TextBox 21"/>
          <p:cNvSpPr txBox="1"/>
          <p:nvPr/>
        </p:nvSpPr>
        <p:spPr>
          <a:xfrm>
            <a:off x="2140175" y="4112359"/>
            <a:ext cx="1030068" cy="707061"/>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AU Passata Bold"/>
                <a:ea typeface="AU Passata Bold"/>
                <a:cs typeface="AU Passata Bold"/>
                <a:sym typeface="AU Passata Bold"/>
              </a:rPr>
              <a:t>01.</a:t>
            </a:r>
          </a:p>
        </p:txBody>
      </p:sp>
      <p:sp>
        <p:nvSpPr>
          <p:cNvPr id="22" name="TextBox 22"/>
          <p:cNvSpPr txBox="1"/>
          <p:nvPr/>
        </p:nvSpPr>
        <p:spPr>
          <a:xfrm>
            <a:off x="3385316" y="5424269"/>
            <a:ext cx="5815834" cy="1407160"/>
          </a:xfrm>
          <a:prstGeom prst="rect">
            <a:avLst/>
          </a:prstGeom>
        </p:spPr>
        <p:txBody>
          <a:bodyPr lIns="0" tIns="0" rIns="0" bIns="0" rtlCol="0" anchor="t">
            <a:spAutoFit/>
          </a:bodyPr>
          <a:lstStyle/>
          <a:p>
            <a:pPr algn="l">
              <a:lnSpc>
                <a:spcPts val="2239"/>
              </a:lnSpc>
            </a:pPr>
            <a:r>
              <a:rPr lang="en-US" sz="1599">
                <a:solidFill>
                  <a:srgbClr val="FFFFFF"/>
                </a:solidFill>
                <a:latin typeface="AU Passata"/>
                <a:ea typeface="AU Passata"/>
                <a:cs typeface="AU Passata"/>
                <a:sym typeface="AU Passata"/>
              </a:rPr>
              <a:t>Working from a focus on four strategic research themes: </a:t>
            </a:r>
          </a:p>
          <a:p>
            <a:pPr algn="l">
              <a:lnSpc>
                <a:spcPts val="2239"/>
              </a:lnSpc>
            </a:pPr>
            <a:r>
              <a:rPr lang="en-US" sz="1599" b="1">
                <a:solidFill>
                  <a:srgbClr val="FFFFFF"/>
                </a:solidFill>
                <a:latin typeface="AU Passata Bold"/>
                <a:ea typeface="AU Passata Bold"/>
                <a:cs typeface="AU Passata Bold"/>
                <a:sym typeface="AU Passata Bold"/>
              </a:rPr>
              <a:t>1) Plant, Food &amp; Environment </a:t>
            </a:r>
          </a:p>
          <a:p>
            <a:pPr algn="l">
              <a:lnSpc>
                <a:spcPts val="2239"/>
              </a:lnSpc>
            </a:pPr>
            <a:r>
              <a:rPr lang="en-US" sz="1599" b="1">
                <a:solidFill>
                  <a:srgbClr val="FFFFFF"/>
                </a:solidFill>
                <a:latin typeface="AU Passata Bold"/>
                <a:ea typeface="AU Passata Bold"/>
                <a:cs typeface="AU Passata Bold"/>
                <a:sym typeface="AU Passata Bold"/>
              </a:rPr>
              <a:t>2) Climate-friendly Foods </a:t>
            </a:r>
          </a:p>
          <a:p>
            <a:pPr algn="l">
              <a:lnSpc>
                <a:spcPts val="2239"/>
              </a:lnSpc>
            </a:pPr>
            <a:r>
              <a:rPr lang="en-US" sz="1599" b="1">
                <a:solidFill>
                  <a:srgbClr val="FFFFFF"/>
                </a:solidFill>
                <a:latin typeface="AU Passata Bold"/>
                <a:ea typeface="AU Passata Bold"/>
                <a:cs typeface="AU Passata Bold"/>
                <a:sym typeface="AU Passata Bold"/>
              </a:rPr>
              <a:t>3) Circularity &amp; Food Waste </a:t>
            </a:r>
          </a:p>
          <a:p>
            <a:pPr algn="l">
              <a:lnSpc>
                <a:spcPts val="2239"/>
              </a:lnSpc>
              <a:spcBef>
                <a:spcPct val="0"/>
              </a:spcBef>
            </a:pPr>
            <a:r>
              <a:rPr lang="en-US" sz="1599" b="1">
                <a:solidFill>
                  <a:srgbClr val="FFFFFF"/>
                </a:solidFill>
                <a:latin typeface="AU Passata Bold"/>
                <a:ea typeface="AU Passata Bold"/>
                <a:cs typeface="AU Passata Bold"/>
                <a:sym typeface="AU Passata Bold"/>
              </a:rPr>
              <a:t>4) Food, Health &amp; Well-being</a:t>
            </a:r>
          </a:p>
        </p:txBody>
      </p:sp>
      <p:sp>
        <p:nvSpPr>
          <p:cNvPr id="23" name="TextBox 23"/>
          <p:cNvSpPr txBox="1"/>
          <p:nvPr/>
        </p:nvSpPr>
        <p:spPr>
          <a:xfrm>
            <a:off x="2140175" y="5365816"/>
            <a:ext cx="1030068" cy="707061"/>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AU Passata Bold"/>
                <a:ea typeface="AU Passata Bold"/>
                <a:cs typeface="AU Passata Bold"/>
                <a:sym typeface="AU Passata Bold"/>
              </a:rPr>
              <a:t>02.</a:t>
            </a:r>
          </a:p>
        </p:txBody>
      </p:sp>
      <p:sp>
        <p:nvSpPr>
          <p:cNvPr id="24" name="TextBox 24"/>
          <p:cNvSpPr txBox="1"/>
          <p:nvPr/>
        </p:nvSpPr>
        <p:spPr>
          <a:xfrm>
            <a:off x="3385316" y="7383434"/>
            <a:ext cx="5815834" cy="559435"/>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Doing research in the entire value chain with diverse funding sources that supports real-world impact.</a:t>
            </a:r>
          </a:p>
        </p:txBody>
      </p:sp>
      <p:sp>
        <p:nvSpPr>
          <p:cNvPr id="25" name="TextBox 25"/>
          <p:cNvSpPr txBox="1"/>
          <p:nvPr/>
        </p:nvSpPr>
        <p:spPr>
          <a:xfrm>
            <a:off x="2140175" y="7240610"/>
            <a:ext cx="1030068" cy="707061"/>
          </a:xfrm>
          <a:prstGeom prst="rect">
            <a:avLst/>
          </a:prstGeom>
        </p:spPr>
        <p:txBody>
          <a:bodyPr lIns="0" tIns="0" rIns="0" bIns="0" rtlCol="0" anchor="t">
            <a:spAutoFit/>
          </a:bodyPr>
          <a:lstStyle/>
          <a:p>
            <a:pPr algn="l">
              <a:lnSpc>
                <a:spcPts val="5653"/>
              </a:lnSpc>
              <a:spcBef>
                <a:spcPct val="0"/>
              </a:spcBef>
            </a:pPr>
            <a:r>
              <a:rPr lang="en-US" sz="4037" b="1">
                <a:solidFill>
                  <a:srgbClr val="FFFFFF"/>
                </a:solidFill>
                <a:latin typeface="AU Passata Bold"/>
                <a:ea typeface="AU Passata Bold"/>
                <a:cs typeface="AU Passata Bold"/>
                <a:sym typeface="AU Passata Bold"/>
              </a:rPr>
              <a:t>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77208"/>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alphaModFix amt="30000"/>
            </a:blip>
            <a:stretch>
              <a:fillRect/>
            </a:stretch>
          </a:blipFill>
        </p:spPr>
        <p:txBody>
          <a:bodyPr/>
          <a:lstStyle/>
          <a:p>
            <a:endParaRPr lang="da-DK"/>
          </a:p>
        </p:txBody>
      </p:sp>
      <p:grpSp>
        <p:nvGrpSpPr>
          <p:cNvPr id="3" name="Group 3"/>
          <p:cNvGrpSpPr/>
          <p:nvPr/>
        </p:nvGrpSpPr>
        <p:grpSpPr>
          <a:xfrm rot="2700000">
            <a:off x="17822553" y="8135882"/>
            <a:ext cx="930895" cy="92940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5" name="Group 5"/>
          <p:cNvGrpSpPr/>
          <p:nvPr/>
        </p:nvGrpSpPr>
        <p:grpSpPr>
          <a:xfrm>
            <a:off x="8521429" y="2005128"/>
            <a:ext cx="1245141" cy="47625"/>
            <a:chOff x="0" y="0"/>
            <a:chExt cx="327938" cy="12543"/>
          </a:xfrm>
        </p:grpSpPr>
        <p:sp>
          <p:nvSpPr>
            <p:cNvPr id="6" name="Freeform 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7" name="TextBox 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2427111" y="3958895"/>
            <a:ext cx="1543050" cy="154305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000000">
                    <a:alpha val="100000"/>
                  </a:srgbClr>
                </a:gs>
                <a:gs pos="100000">
                  <a:srgbClr val="737373">
                    <a:alpha val="100000"/>
                  </a:srgbClr>
                </a:gs>
              </a:gsLst>
              <a:lin ang="0"/>
            </a:gradFill>
          </p:spPr>
          <p:txBody>
            <a:bodyPr/>
            <a:lstStyle/>
            <a:p>
              <a:endParaRPr lang="da-DK"/>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017345" y="3958895"/>
            <a:ext cx="1543050" cy="1543050"/>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3E5C"/>
            </a:solidFill>
          </p:spPr>
          <p:txBody>
            <a:bodyPr/>
            <a:lstStyle/>
            <a:p>
              <a:endParaRPr lang="da-DK"/>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427111" y="6504585"/>
            <a:ext cx="1543050" cy="1543050"/>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3E5C"/>
            </a:solidFill>
          </p:spPr>
          <p:txBody>
            <a:bodyPr/>
            <a:lstStyle/>
            <a:p>
              <a:endParaRPr lang="da-DK"/>
            </a:p>
          </p:txBody>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968686" y="6504585"/>
            <a:ext cx="2001475" cy="1993097"/>
          </a:xfrm>
          <a:custGeom>
            <a:avLst/>
            <a:gdLst/>
            <a:ahLst/>
            <a:cxnLst/>
            <a:rect l="l" t="t" r="r" b="b"/>
            <a:pathLst>
              <a:path w="2001475" h="1993097">
                <a:moveTo>
                  <a:pt x="0" y="0"/>
                </a:moveTo>
                <a:lnTo>
                  <a:pt x="2001475" y="0"/>
                </a:lnTo>
                <a:lnTo>
                  <a:pt x="2001475" y="1993096"/>
                </a:lnTo>
                <a:lnTo>
                  <a:pt x="0" y="1993096"/>
                </a:lnTo>
                <a:lnTo>
                  <a:pt x="0" y="0"/>
                </a:lnTo>
                <a:close/>
              </a:path>
            </a:pathLst>
          </a:custGeom>
          <a:blipFill>
            <a:blip r:embed="rId3"/>
            <a:stretch>
              <a:fillRect l="-24732" r="-24732"/>
            </a:stretch>
          </a:blipFill>
        </p:spPr>
        <p:txBody>
          <a:bodyPr/>
          <a:lstStyle/>
          <a:p>
            <a:endParaRPr lang="da-DK"/>
          </a:p>
        </p:txBody>
      </p:sp>
      <p:grpSp>
        <p:nvGrpSpPr>
          <p:cNvPr id="18" name="Group 18"/>
          <p:cNvGrpSpPr/>
          <p:nvPr/>
        </p:nvGrpSpPr>
        <p:grpSpPr>
          <a:xfrm>
            <a:off x="10017345" y="6504585"/>
            <a:ext cx="1543050" cy="1543050"/>
            <a:chOff x="0" y="0"/>
            <a:chExt cx="812800" cy="812800"/>
          </a:xfrm>
        </p:grpSpPr>
        <p:sp>
          <p:nvSpPr>
            <p:cNvPr id="19" name="Freeform 1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adFill rotWithShape="1">
              <a:gsLst>
                <a:gs pos="0">
                  <a:srgbClr val="000000">
                    <a:alpha val="100000"/>
                  </a:srgbClr>
                </a:gs>
                <a:gs pos="100000">
                  <a:srgbClr val="737373">
                    <a:alpha val="100000"/>
                  </a:srgbClr>
                </a:gs>
              </a:gsLst>
              <a:lin ang="0"/>
            </a:gradFill>
          </p:spPr>
          <p:txBody>
            <a:bodyPr/>
            <a:lstStyle/>
            <a:p>
              <a:endParaRPr lang="da-DK"/>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834744"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2" name="Freeform 22"/>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3" name="Freeform 23"/>
          <p:cNvSpPr/>
          <p:nvPr/>
        </p:nvSpPr>
        <p:spPr>
          <a:xfrm>
            <a:off x="474611" y="300119"/>
            <a:ext cx="3320726" cy="1384284"/>
          </a:xfrm>
          <a:custGeom>
            <a:avLst/>
            <a:gdLst/>
            <a:ahLst/>
            <a:cxnLst/>
            <a:rect l="l" t="t" r="r" b="b"/>
            <a:pathLst>
              <a:path w="3320726" h="1384284">
                <a:moveTo>
                  <a:pt x="0" y="0"/>
                </a:moveTo>
                <a:lnTo>
                  <a:pt x="3320726" y="0"/>
                </a:lnTo>
                <a:lnTo>
                  <a:pt x="3320726" y="1384284"/>
                </a:lnTo>
                <a:lnTo>
                  <a:pt x="0" y="1384284"/>
                </a:lnTo>
                <a:lnTo>
                  <a:pt x="0" y="0"/>
                </a:lnTo>
                <a:close/>
              </a:path>
            </a:pathLst>
          </a:custGeom>
          <a:blipFill>
            <a:blip r:embed="rId6"/>
            <a:stretch>
              <a:fillRect/>
            </a:stretch>
          </a:blipFill>
        </p:spPr>
        <p:txBody>
          <a:bodyPr/>
          <a:lstStyle/>
          <a:p>
            <a:endParaRPr lang="da-DK"/>
          </a:p>
        </p:txBody>
      </p:sp>
      <p:sp>
        <p:nvSpPr>
          <p:cNvPr id="24" name="Freeform 24"/>
          <p:cNvSpPr/>
          <p:nvPr/>
        </p:nvSpPr>
        <p:spPr>
          <a:xfrm>
            <a:off x="1968686" y="3500470"/>
            <a:ext cx="2001475" cy="2001475"/>
          </a:xfrm>
          <a:custGeom>
            <a:avLst/>
            <a:gdLst/>
            <a:ahLst/>
            <a:cxnLst/>
            <a:rect l="l" t="t" r="r" b="b"/>
            <a:pathLst>
              <a:path w="2001475" h="2001475">
                <a:moveTo>
                  <a:pt x="0" y="0"/>
                </a:moveTo>
                <a:lnTo>
                  <a:pt x="2001475" y="0"/>
                </a:lnTo>
                <a:lnTo>
                  <a:pt x="2001475" y="2001475"/>
                </a:lnTo>
                <a:lnTo>
                  <a:pt x="0" y="2001475"/>
                </a:lnTo>
                <a:lnTo>
                  <a:pt x="0" y="0"/>
                </a:lnTo>
                <a:close/>
              </a:path>
            </a:pathLst>
          </a:custGeom>
          <a:blipFill>
            <a:blip r:embed="rId7"/>
            <a:stretch>
              <a:fillRect l="-25136" r="-25136"/>
            </a:stretch>
          </a:blipFill>
        </p:spPr>
        <p:txBody>
          <a:bodyPr/>
          <a:lstStyle/>
          <a:p>
            <a:endParaRPr lang="da-DK"/>
          </a:p>
        </p:txBody>
      </p:sp>
      <p:sp>
        <p:nvSpPr>
          <p:cNvPr id="25" name="Freeform 25"/>
          <p:cNvSpPr/>
          <p:nvPr/>
        </p:nvSpPr>
        <p:spPr>
          <a:xfrm>
            <a:off x="9627129" y="3541050"/>
            <a:ext cx="1947863" cy="1947863"/>
          </a:xfrm>
          <a:custGeom>
            <a:avLst/>
            <a:gdLst/>
            <a:ahLst/>
            <a:cxnLst/>
            <a:rect l="l" t="t" r="r" b="b"/>
            <a:pathLst>
              <a:path w="1947863" h="1947863">
                <a:moveTo>
                  <a:pt x="0" y="0"/>
                </a:moveTo>
                <a:lnTo>
                  <a:pt x="1947862" y="0"/>
                </a:lnTo>
                <a:lnTo>
                  <a:pt x="1947862" y="1947863"/>
                </a:lnTo>
                <a:lnTo>
                  <a:pt x="0" y="1947863"/>
                </a:lnTo>
                <a:lnTo>
                  <a:pt x="0" y="0"/>
                </a:lnTo>
                <a:close/>
              </a:path>
            </a:pathLst>
          </a:custGeom>
          <a:blipFill>
            <a:blip r:embed="rId8"/>
            <a:stretch>
              <a:fillRect l="-25046" r="-25046"/>
            </a:stretch>
          </a:blipFill>
        </p:spPr>
        <p:txBody>
          <a:bodyPr/>
          <a:lstStyle/>
          <a:p>
            <a:endParaRPr lang="da-DK"/>
          </a:p>
        </p:txBody>
      </p:sp>
      <p:sp>
        <p:nvSpPr>
          <p:cNvPr id="26" name="TextBox 26"/>
          <p:cNvSpPr txBox="1"/>
          <p:nvPr/>
        </p:nvSpPr>
        <p:spPr>
          <a:xfrm>
            <a:off x="4914065" y="2293925"/>
            <a:ext cx="8459870" cy="974407"/>
          </a:xfrm>
          <a:prstGeom prst="rect">
            <a:avLst/>
          </a:prstGeom>
        </p:spPr>
        <p:txBody>
          <a:bodyPr lIns="0" tIns="0" rIns="0" bIns="0" rtlCol="0" anchor="t">
            <a:spAutoFit/>
          </a:bodyPr>
          <a:lstStyle/>
          <a:p>
            <a:pPr algn="ctr">
              <a:lnSpc>
                <a:spcPts val="7440"/>
              </a:lnSpc>
            </a:pPr>
            <a:r>
              <a:rPr lang="en-US" sz="6000" b="1">
                <a:solidFill>
                  <a:srgbClr val="000000"/>
                </a:solidFill>
                <a:latin typeface="AU Passata Bold"/>
                <a:ea typeface="AU Passata Bold"/>
                <a:cs typeface="AU Passata Bold"/>
                <a:sym typeface="AU Passata Bold"/>
              </a:rPr>
              <a:t>OUR STRONGHOLDS</a:t>
            </a:r>
          </a:p>
        </p:txBody>
      </p:sp>
      <p:sp>
        <p:nvSpPr>
          <p:cNvPr id="27" name="TextBox 27"/>
          <p:cNvSpPr txBox="1"/>
          <p:nvPr/>
        </p:nvSpPr>
        <p:spPr>
          <a:xfrm>
            <a:off x="4521320" y="4390358"/>
            <a:ext cx="4130335" cy="1122998"/>
          </a:xfrm>
          <a:prstGeom prst="rect">
            <a:avLst/>
          </a:prstGeom>
        </p:spPr>
        <p:txBody>
          <a:bodyPr lIns="0" tIns="0" rIns="0" bIns="0" rtlCol="0" anchor="t">
            <a:spAutoFit/>
          </a:bodyPr>
          <a:lstStyle/>
          <a:p>
            <a:pPr marL="453387" lvl="1" indent="-226693" algn="l">
              <a:lnSpc>
                <a:spcPts val="2939"/>
              </a:lnSpc>
              <a:spcBef>
                <a:spcPct val="0"/>
              </a:spcBef>
              <a:buFont typeface="Arial"/>
              <a:buChar char="•"/>
            </a:pPr>
            <a:r>
              <a:rPr lang="en-US" sz="2099" b="1">
                <a:solidFill>
                  <a:srgbClr val="000000"/>
                </a:solidFill>
                <a:latin typeface="AU Passata Bold"/>
                <a:ea typeface="AU Passata Bold"/>
                <a:cs typeface="AU Passata Bold"/>
                <a:sym typeface="AU Passata Bold"/>
              </a:rPr>
              <a:t>Interdisciplinary research with research in the entire value chain.</a:t>
            </a:r>
          </a:p>
        </p:txBody>
      </p:sp>
      <p:sp>
        <p:nvSpPr>
          <p:cNvPr id="28" name="TextBox 28"/>
          <p:cNvSpPr txBox="1"/>
          <p:nvPr/>
        </p:nvSpPr>
        <p:spPr>
          <a:xfrm>
            <a:off x="4521320" y="3931813"/>
            <a:ext cx="4130335" cy="431801"/>
          </a:xfrm>
          <a:prstGeom prst="rect">
            <a:avLst/>
          </a:prstGeom>
        </p:spPr>
        <p:txBody>
          <a:bodyPr lIns="0" tIns="0" rIns="0" bIns="0" rtlCol="0" anchor="t">
            <a:spAutoFit/>
          </a:bodyPr>
          <a:lstStyle/>
          <a:p>
            <a:pPr algn="l">
              <a:lnSpc>
                <a:spcPts val="3499"/>
              </a:lnSpc>
              <a:spcBef>
                <a:spcPct val="0"/>
              </a:spcBef>
            </a:pPr>
            <a:r>
              <a:rPr lang="en-US" sz="2499" b="1">
                <a:solidFill>
                  <a:srgbClr val="003E5C"/>
                </a:solidFill>
                <a:latin typeface="AU Passata Bold"/>
                <a:ea typeface="AU Passata Bold"/>
                <a:cs typeface="AU Passata Bold"/>
                <a:sym typeface="AU Passata Bold"/>
              </a:rPr>
              <a:t>Interdisciplinary research</a:t>
            </a:r>
          </a:p>
        </p:txBody>
      </p:sp>
      <p:sp>
        <p:nvSpPr>
          <p:cNvPr id="29" name="TextBox 29"/>
          <p:cNvSpPr txBox="1"/>
          <p:nvPr/>
        </p:nvSpPr>
        <p:spPr>
          <a:xfrm>
            <a:off x="12111554" y="4390358"/>
            <a:ext cx="4515412" cy="1499235"/>
          </a:xfrm>
          <a:prstGeom prst="rect">
            <a:avLst/>
          </a:prstGeom>
        </p:spPr>
        <p:txBody>
          <a:bodyPr lIns="0" tIns="0" rIns="0" bIns="0" rtlCol="0" anchor="t">
            <a:spAutoFit/>
          </a:bodyPr>
          <a:lstStyle/>
          <a:p>
            <a:pPr marL="453387" lvl="1" indent="-226693" algn="l">
              <a:lnSpc>
                <a:spcPts val="2939"/>
              </a:lnSpc>
              <a:spcBef>
                <a:spcPct val="0"/>
              </a:spcBef>
              <a:buFont typeface="Arial"/>
              <a:buChar char="•"/>
            </a:pPr>
            <a:r>
              <a:rPr lang="en-US" sz="2099" b="1">
                <a:solidFill>
                  <a:srgbClr val="000000"/>
                </a:solidFill>
                <a:latin typeface="AU Passata Bold"/>
                <a:ea typeface="AU Passata Bold"/>
                <a:cs typeface="AU Passata Bold"/>
                <a:sym typeface="AU Passata Bold"/>
              </a:rPr>
              <a:t>Direct influence on policy makers, policy creation and legislation through DCA policy advise activities.</a:t>
            </a:r>
          </a:p>
        </p:txBody>
      </p:sp>
      <p:sp>
        <p:nvSpPr>
          <p:cNvPr id="30" name="TextBox 30"/>
          <p:cNvSpPr txBox="1"/>
          <p:nvPr/>
        </p:nvSpPr>
        <p:spPr>
          <a:xfrm>
            <a:off x="12111554" y="3931813"/>
            <a:ext cx="4130335" cy="431801"/>
          </a:xfrm>
          <a:prstGeom prst="rect">
            <a:avLst/>
          </a:prstGeom>
        </p:spPr>
        <p:txBody>
          <a:bodyPr lIns="0" tIns="0" rIns="0" bIns="0" rtlCol="0" anchor="t">
            <a:spAutoFit/>
          </a:bodyPr>
          <a:lstStyle/>
          <a:p>
            <a:pPr algn="l">
              <a:lnSpc>
                <a:spcPts val="3499"/>
              </a:lnSpc>
              <a:spcBef>
                <a:spcPct val="0"/>
              </a:spcBef>
            </a:pPr>
            <a:r>
              <a:rPr lang="en-US" sz="2499" b="1">
                <a:solidFill>
                  <a:srgbClr val="003E5C"/>
                </a:solidFill>
                <a:latin typeface="AU Passata Bold"/>
                <a:ea typeface="AU Passata Bold"/>
                <a:cs typeface="AU Passata Bold"/>
                <a:sym typeface="AU Passata Bold"/>
              </a:rPr>
              <a:t>Influence</a:t>
            </a:r>
          </a:p>
        </p:txBody>
      </p:sp>
      <p:sp>
        <p:nvSpPr>
          <p:cNvPr id="31" name="TextBox 31"/>
          <p:cNvSpPr txBox="1"/>
          <p:nvPr/>
        </p:nvSpPr>
        <p:spPr>
          <a:xfrm>
            <a:off x="4521320" y="6936047"/>
            <a:ext cx="4553359" cy="2627948"/>
          </a:xfrm>
          <a:prstGeom prst="rect">
            <a:avLst/>
          </a:prstGeom>
        </p:spPr>
        <p:txBody>
          <a:bodyPr lIns="0" tIns="0" rIns="0" bIns="0" rtlCol="0" anchor="t">
            <a:spAutoFit/>
          </a:bodyPr>
          <a:lstStyle/>
          <a:p>
            <a:pPr marL="453387" lvl="1" indent="-226693" algn="l">
              <a:lnSpc>
                <a:spcPts val="2939"/>
              </a:lnSpc>
              <a:buFont typeface="Arial"/>
              <a:buChar char="•"/>
            </a:pPr>
            <a:r>
              <a:rPr lang="en-US" sz="2099" b="1">
                <a:solidFill>
                  <a:srgbClr val="000000"/>
                </a:solidFill>
                <a:latin typeface="AU Passata Bold"/>
                <a:ea typeface="AU Passata Bold"/>
                <a:cs typeface="AU Passata Bold"/>
                <a:sym typeface="AU Passata Bold"/>
              </a:rPr>
              <a:t>Collaboration with small, medium and large companies, organizations and policy actors in &gt;90% of projects.</a:t>
            </a:r>
          </a:p>
          <a:p>
            <a:pPr marL="453387" lvl="1" indent="-226693" algn="l">
              <a:lnSpc>
                <a:spcPts val="2939"/>
              </a:lnSpc>
              <a:buFont typeface="Arial"/>
              <a:buChar char="•"/>
            </a:pPr>
            <a:r>
              <a:rPr lang="en-US" sz="2099" b="1">
                <a:solidFill>
                  <a:srgbClr val="000000"/>
                </a:solidFill>
                <a:latin typeface="AU Passata Bold"/>
                <a:ea typeface="AU Passata Bold"/>
                <a:cs typeface="AU Passata Bold"/>
                <a:sym typeface="AU Passata Bold"/>
              </a:rPr>
              <a:t>5 affiliated industrial Assoc. Prof.</a:t>
            </a:r>
          </a:p>
          <a:p>
            <a:pPr marL="453387" lvl="1" indent="-226693" algn="l">
              <a:lnSpc>
                <a:spcPts val="2939"/>
              </a:lnSpc>
              <a:spcBef>
                <a:spcPct val="0"/>
              </a:spcBef>
              <a:buFont typeface="Arial"/>
              <a:buChar char="•"/>
            </a:pPr>
            <a:r>
              <a:rPr lang="en-US" sz="2099" b="1">
                <a:solidFill>
                  <a:srgbClr val="000000"/>
                </a:solidFill>
                <a:latin typeface="AU Passata Bold"/>
                <a:ea typeface="AU Passata Bold"/>
                <a:cs typeface="AU Passata Bold"/>
                <a:sym typeface="AU Passata Bold"/>
              </a:rPr>
              <a:t>2 academic &amp; 1 industrial affiliated Professors</a:t>
            </a:r>
          </a:p>
        </p:txBody>
      </p:sp>
      <p:sp>
        <p:nvSpPr>
          <p:cNvPr id="32" name="TextBox 32"/>
          <p:cNvSpPr txBox="1"/>
          <p:nvPr/>
        </p:nvSpPr>
        <p:spPr>
          <a:xfrm>
            <a:off x="4521320" y="6477503"/>
            <a:ext cx="4130335" cy="431801"/>
          </a:xfrm>
          <a:prstGeom prst="rect">
            <a:avLst/>
          </a:prstGeom>
        </p:spPr>
        <p:txBody>
          <a:bodyPr lIns="0" tIns="0" rIns="0" bIns="0" rtlCol="0" anchor="t">
            <a:spAutoFit/>
          </a:bodyPr>
          <a:lstStyle/>
          <a:p>
            <a:pPr algn="l">
              <a:lnSpc>
                <a:spcPts val="3499"/>
              </a:lnSpc>
              <a:spcBef>
                <a:spcPct val="0"/>
              </a:spcBef>
            </a:pPr>
            <a:r>
              <a:rPr lang="en-US" sz="2499" b="1">
                <a:solidFill>
                  <a:srgbClr val="003E5C"/>
                </a:solidFill>
                <a:latin typeface="AU Passata Bold"/>
                <a:ea typeface="AU Passata Bold"/>
                <a:cs typeface="AU Passata Bold"/>
                <a:sym typeface="AU Passata Bold"/>
              </a:rPr>
              <a:t>Collaboration</a:t>
            </a:r>
          </a:p>
        </p:txBody>
      </p:sp>
      <p:sp>
        <p:nvSpPr>
          <p:cNvPr id="33" name="TextBox 33"/>
          <p:cNvSpPr txBox="1"/>
          <p:nvPr/>
        </p:nvSpPr>
        <p:spPr>
          <a:xfrm>
            <a:off x="12111554" y="6936047"/>
            <a:ext cx="4515412" cy="2627948"/>
          </a:xfrm>
          <a:prstGeom prst="rect">
            <a:avLst/>
          </a:prstGeom>
        </p:spPr>
        <p:txBody>
          <a:bodyPr lIns="0" tIns="0" rIns="0" bIns="0" rtlCol="0" anchor="t">
            <a:spAutoFit/>
          </a:bodyPr>
          <a:lstStyle/>
          <a:p>
            <a:pPr marL="453387" lvl="1" indent="-226693" algn="l">
              <a:lnSpc>
                <a:spcPts val="2939"/>
              </a:lnSpc>
              <a:buFont typeface="Arial"/>
              <a:buChar char="•"/>
            </a:pPr>
            <a:r>
              <a:rPr lang="en-US" sz="2099" b="1">
                <a:solidFill>
                  <a:srgbClr val="000000"/>
                </a:solidFill>
                <a:latin typeface="AU Passata Bold"/>
                <a:ea typeface="AU Passata Bold"/>
                <a:cs typeface="AU Passata Bold"/>
                <a:sym typeface="AU Passata Bold"/>
              </a:rPr>
              <a:t>Diverse funding sources</a:t>
            </a:r>
          </a:p>
          <a:p>
            <a:pPr marL="453387" lvl="1" indent="-226693" algn="l">
              <a:lnSpc>
                <a:spcPts val="2939"/>
              </a:lnSpc>
              <a:buFont typeface="Arial"/>
              <a:buChar char="•"/>
            </a:pPr>
            <a:r>
              <a:rPr lang="en-US" sz="2099" b="1">
                <a:solidFill>
                  <a:srgbClr val="000000"/>
                </a:solidFill>
                <a:latin typeface="AU Passata Bold"/>
                <a:ea typeface="AU Passata Bold"/>
                <a:cs typeface="AU Passata Bold"/>
                <a:sym typeface="AU Passata Bold"/>
              </a:rPr>
              <a:t>Staff diversity w. 51% non-Danish scientific staff from 27 countries</a:t>
            </a:r>
          </a:p>
          <a:p>
            <a:pPr marL="453387" lvl="1" indent="-226693" algn="l">
              <a:lnSpc>
                <a:spcPts val="2939"/>
              </a:lnSpc>
              <a:buFont typeface="Arial"/>
              <a:buChar char="•"/>
            </a:pPr>
            <a:r>
              <a:rPr lang="en-US" sz="2099" b="1">
                <a:solidFill>
                  <a:srgbClr val="000000"/>
                </a:solidFill>
                <a:latin typeface="AU Passata Bold"/>
                <a:ea typeface="AU Passata Bold"/>
                <a:cs typeface="AU Passata Bold"/>
                <a:sym typeface="AU Passata Bold"/>
              </a:rPr>
              <a:t>Approx. 60% women, incl. leadership roles</a:t>
            </a:r>
          </a:p>
          <a:p>
            <a:pPr marL="453387" lvl="1" indent="-226693" algn="l">
              <a:lnSpc>
                <a:spcPts val="2939"/>
              </a:lnSpc>
              <a:spcBef>
                <a:spcPct val="0"/>
              </a:spcBef>
              <a:buFont typeface="Arial"/>
              <a:buChar char="•"/>
            </a:pPr>
            <a:r>
              <a:rPr lang="en-US" sz="2099" b="1">
                <a:solidFill>
                  <a:srgbClr val="000000"/>
                </a:solidFill>
                <a:latin typeface="AU Passata Bold"/>
                <a:ea typeface="AU Passata Bold"/>
                <a:cs typeface="AU Passata Bold"/>
                <a:sym typeface="AU Passata Bold"/>
              </a:rPr>
              <a:t>English is the main language in FOOD</a:t>
            </a:r>
          </a:p>
        </p:txBody>
      </p:sp>
      <p:sp>
        <p:nvSpPr>
          <p:cNvPr id="34" name="TextBox 34"/>
          <p:cNvSpPr txBox="1"/>
          <p:nvPr/>
        </p:nvSpPr>
        <p:spPr>
          <a:xfrm>
            <a:off x="12111554" y="6477503"/>
            <a:ext cx="4130335" cy="431801"/>
          </a:xfrm>
          <a:prstGeom prst="rect">
            <a:avLst/>
          </a:prstGeom>
        </p:spPr>
        <p:txBody>
          <a:bodyPr lIns="0" tIns="0" rIns="0" bIns="0" rtlCol="0" anchor="t">
            <a:spAutoFit/>
          </a:bodyPr>
          <a:lstStyle/>
          <a:p>
            <a:pPr algn="l">
              <a:lnSpc>
                <a:spcPts val="3499"/>
              </a:lnSpc>
              <a:spcBef>
                <a:spcPct val="0"/>
              </a:spcBef>
            </a:pPr>
            <a:r>
              <a:rPr lang="en-US" sz="2499" b="1">
                <a:solidFill>
                  <a:srgbClr val="003E5C"/>
                </a:solidFill>
                <a:latin typeface="AU Passata Bold"/>
                <a:ea typeface="AU Passata Bold"/>
                <a:cs typeface="AU Passata Bold"/>
                <a:sym typeface="AU Passata Bold"/>
              </a:rPr>
              <a:t>Diversity</a:t>
            </a:r>
          </a:p>
        </p:txBody>
      </p:sp>
      <p:sp>
        <p:nvSpPr>
          <p:cNvPr id="35" name="Freeform 35"/>
          <p:cNvSpPr/>
          <p:nvPr/>
        </p:nvSpPr>
        <p:spPr>
          <a:xfrm>
            <a:off x="9627129" y="6504585"/>
            <a:ext cx="1962458" cy="1944069"/>
          </a:xfrm>
          <a:custGeom>
            <a:avLst/>
            <a:gdLst/>
            <a:ahLst/>
            <a:cxnLst/>
            <a:rect l="l" t="t" r="r" b="b"/>
            <a:pathLst>
              <a:path w="1962458" h="1944069">
                <a:moveTo>
                  <a:pt x="0" y="0"/>
                </a:moveTo>
                <a:lnTo>
                  <a:pt x="1962458" y="0"/>
                </a:lnTo>
                <a:lnTo>
                  <a:pt x="1962458" y="1944069"/>
                </a:lnTo>
                <a:lnTo>
                  <a:pt x="0" y="1944069"/>
                </a:lnTo>
                <a:lnTo>
                  <a:pt x="0" y="0"/>
                </a:lnTo>
                <a:close/>
              </a:path>
            </a:pathLst>
          </a:custGeom>
          <a:blipFill>
            <a:blip r:embed="rId9"/>
            <a:stretch>
              <a:fillRect l="-24432" r="-24432"/>
            </a:stretch>
          </a:blipFill>
        </p:spPr>
        <p:txBody>
          <a:bodyPr/>
          <a:lstStyle/>
          <a:p>
            <a:endParaRPr lang="da-DK"/>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11128893" y="2371823"/>
            <a:ext cx="1245141" cy="47625"/>
            <a:chOff x="0" y="0"/>
            <a:chExt cx="327938" cy="12543"/>
          </a:xfrm>
        </p:grpSpPr>
        <p:sp>
          <p:nvSpPr>
            <p:cNvPr id="5" name="Freeform 5"/>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6" name="TextBox 6"/>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8558119"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8" name="Freeform 8"/>
          <p:cNvSpPr/>
          <p:nvPr/>
        </p:nvSpPr>
        <p:spPr>
          <a:xfrm>
            <a:off x="1028700" y="8600585"/>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9" name="Freeform 9"/>
          <p:cNvSpPr/>
          <p:nvPr/>
        </p:nvSpPr>
        <p:spPr>
          <a:xfrm>
            <a:off x="452687" y="212812"/>
            <a:ext cx="3412366" cy="1422485"/>
          </a:xfrm>
          <a:custGeom>
            <a:avLst/>
            <a:gdLst/>
            <a:ahLst/>
            <a:cxnLst/>
            <a:rect l="l" t="t" r="r" b="b"/>
            <a:pathLst>
              <a:path w="3412366" h="1422485">
                <a:moveTo>
                  <a:pt x="0" y="0"/>
                </a:moveTo>
                <a:lnTo>
                  <a:pt x="3412366" y="0"/>
                </a:lnTo>
                <a:lnTo>
                  <a:pt x="3412366" y="1422485"/>
                </a:lnTo>
                <a:lnTo>
                  <a:pt x="0" y="1422485"/>
                </a:lnTo>
                <a:lnTo>
                  <a:pt x="0" y="0"/>
                </a:lnTo>
                <a:close/>
              </a:path>
            </a:pathLst>
          </a:custGeom>
          <a:blipFill>
            <a:blip r:embed="rId6"/>
            <a:stretch>
              <a:fillRect/>
            </a:stretch>
          </a:blipFill>
        </p:spPr>
        <p:txBody>
          <a:bodyPr/>
          <a:lstStyle/>
          <a:p>
            <a:endParaRPr lang="da-DK"/>
          </a:p>
        </p:txBody>
      </p:sp>
      <p:grpSp>
        <p:nvGrpSpPr>
          <p:cNvPr id="10" name="Group 10"/>
          <p:cNvGrpSpPr/>
          <p:nvPr/>
        </p:nvGrpSpPr>
        <p:grpSpPr>
          <a:xfrm>
            <a:off x="4100415" y="1669973"/>
            <a:ext cx="2465960" cy="1335117"/>
            <a:chOff x="0" y="0"/>
            <a:chExt cx="649471" cy="351636"/>
          </a:xfrm>
        </p:grpSpPr>
        <p:sp>
          <p:nvSpPr>
            <p:cNvPr id="11" name="Freeform 11"/>
            <p:cNvSpPr/>
            <p:nvPr/>
          </p:nvSpPr>
          <p:spPr>
            <a:xfrm>
              <a:off x="0" y="0"/>
              <a:ext cx="649471" cy="351636"/>
            </a:xfrm>
            <a:custGeom>
              <a:avLst/>
              <a:gdLst/>
              <a:ahLst/>
              <a:cxnLst/>
              <a:rect l="l" t="t" r="r" b="b"/>
              <a:pathLst>
                <a:path w="649471" h="351636">
                  <a:moveTo>
                    <a:pt x="0" y="0"/>
                  </a:moveTo>
                  <a:lnTo>
                    <a:pt x="649471" y="0"/>
                  </a:lnTo>
                  <a:lnTo>
                    <a:pt x="649471" y="351636"/>
                  </a:lnTo>
                  <a:lnTo>
                    <a:pt x="0" y="351636"/>
                  </a:lnTo>
                  <a:close/>
                </a:path>
              </a:pathLst>
            </a:custGeom>
            <a:solidFill>
              <a:srgbClr val="003E5C"/>
            </a:solidFill>
          </p:spPr>
          <p:txBody>
            <a:bodyPr/>
            <a:lstStyle/>
            <a:p>
              <a:endParaRPr lang="da-DK"/>
            </a:p>
          </p:txBody>
        </p:sp>
        <p:sp>
          <p:nvSpPr>
            <p:cNvPr id="12" name="TextBox 12"/>
            <p:cNvSpPr txBox="1"/>
            <p:nvPr/>
          </p:nvSpPr>
          <p:spPr>
            <a:xfrm>
              <a:off x="0" y="-38100"/>
              <a:ext cx="649471" cy="38973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410635" y="3190687"/>
            <a:ext cx="2465960" cy="1335117"/>
            <a:chOff x="0" y="0"/>
            <a:chExt cx="649471" cy="351636"/>
          </a:xfrm>
        </p:grpSpPr>
        <p:sp>
          <p:nvSpPr>
            <p:cNvPr id="14" name="Freeform 14"/>
            <p:cNvSpPr/>
            <p:nvPr/>
          </p:nvSpPr>
          <p:spPr>
            <a:xfrm>
              <a:off x="0" y="0"/>
              <a:ext cx="649471" cy="351636"/>
            </a:xfrm>
            <a:custGeom>
              <a:avLst/>
              <a:gdLst/>
              <a:ahLst/>
              <a:cxnLst/>
              <a:rect l="l" t="t" r="r" b="b"/>
              <a:pathLst>
                <a:path w="649471" h="351636">
                  <a:moveTo>
                    <a:pt x="0" y="0"/>
                  </a:moveTo>
                  <a:lnTo>
                    <a:pt x="649471" y="0"/>
                  </a:lnTo>
                  <a:lnTo>
                    <a:pt x="649471" y="351636"/>
                  </a:lnTo>
                  <a:lnTo>
                    <a:pt x="0" y="351636"/>
                  </a:lnTo>
                  <a:close/>
                </a:path>
              </a:pathLst>
            </a:custGeom>
            <a:solidFill>
              <a:srgbClr val="003E5C"/>
            </a:solidFill>
          </p:spPr>
          <p:txBody>
            <a:bodyPr/>
            <a:lstStyle/>
            <a:p>
              <a:endParaRPr lang="da-DK"/>
            </a:p>
          </p:txBody>
        </p:sp>
        <p:sp>
          <p:nvSpPr>
            <p:cNvPr id="15" name="TextBox 15"/>
            <p:cNvSpPr txBox="1"/>
            <p:nvPr/>
          </p:nvSpPr>
          <p:spPr>
            <a:xfrm>
              <a:off x="0" y="-38100"/>
              <a:ext cx="649471" cy="38973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590776" y="3190687"/>
            <a:ext cx="2465960" cy="1335117"/>
            <a:chOff x="0" y="0"/>
            <a:chExt cx="649471" cy="351636"/>
          </a:xfrm>
        </p:grpSpPr>
        <p:sp>
          <p:nvSpPr>
            <p:cNvPr id="17" name="Freeform 17"/>
            <p:cNvSpPr/>
            <p:nvPr/>
          </p:nvSpPr>
          <p:spPr>
            <a:xfrm>
              <a:off x="0" y="0"/>
              <a:ext cx="649471" cy="351636"/>
            </a:xfrm>
            <a:custGeom>
              <a:avLst/>
              <a:gdLst/>
              <a:ahLst/>
              <a:cxnLst/>
              <a:rect l="l" t="t" r="r" b="b"/>
              <a:pathLst>
                <a:path w="649471" h="351636">
                  <a:moveTo>
                    <a:pt x="0" y="0"/>
                  </a:moveTo>
                  <a:lnTo>
                    <a:pt x="649471" y="0"/>
                  </a:lnTo>
                  <a:lnTo>
                    <a:pt x="649471" y="351636"/>
                  </a:lnTo>
                  <a:lnTo>
                    <a:pt x="0" y="351636"/>
                  </a:lnTo>
                  <a:close/>
                </a:path>
              </a:pathLst>
            </a:custGeom>
            <a:solidFill>
              <a:srgbClr val="003E5C"/>
            </a:solidFill>
          </p:spPr>
          <p:txBody>
            <a:bodyPr/>
            <a:lstStyle/>
            <a:p>
              <a:endParaRPr lang="da-DK"/>
            </a:p>
          </p:txBody>
        </p:sp>
        <p:sp>
          <p:nvSpPr>
            <p:cNvPr id="18" name="TextBox 18"/>
            <p:cNvSpPr txBox="1"/>
            <p:nvPr/>
          </p:nvSpPr>
          <p:spPr>
            <a:xfrm>
              <a:off x="0" y="-38100"/>
              <a:ext cx="649471" cy="38973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410635" y="4984634"/>
            <a:ext cx="2465960" cy="1335117"/>
            <a:chOff x="0" y="0"/>
            <a:chExt cx="649471" cy="351636"/>
          </a:xfrm>
        </p:grpSpPr>
        <p:sp>
          <p:nvSpPr>
            <p:cNvPr id="20" name="Freeform 20"/>
            <p:cNvSpPr/>
            <p:nvPr/>
          </p:nvSpPr>
          <p:spPr>
            <a:xfrm>
              <a:off x="0" y="0"/>
              <a:ext cx="649471" cy="351636"/>
            </a:xfrm>
            <a:custGeom>
              <a:avLst/>
              <a:gdLst/>
              <a:ahLst/>
              <a:cxnLst/>
              <a:rect l="l" t="t" r="r" b="b"/>
              <a:pathLst>
                <a:path w="649471" h="351636">
                  <a:moveTo>
                    <a:pt x="0" y="0"/>
                  </a:moveTo>
                  <a:lnTo>
                    <a:pt x="649471" y="0"/>
                  </a:lnTo>
                  <a:lnTo>
                    <a:pt x="649471" y="351636"/>
                  </a:lnTo>
                  <a:lnTo>
                    <a:pt x="0" y="351636"/>
                  </a:lnTo>
                  <a:close/>
                </a:path>
              </a:pathLst>
            </a:custGeom>
            <a:solidFill>
              <a:srgbClr val="003E5C"/>
            </a:solidFill>
          </p:spPr>
          <p:txBody>
            <a:bodyPr/>
            <a:lstStyle/>
            <a:p>
              <a:endParaRPr lang="da-DK"/>
            </a:p>
          </p:txBody>
        </p:sp>
        <p:sp>
          <p:nvSpPr>
            <p:cNvPr id="21" name="TextBox 21"/>
            <p:cNvSpPr txBox="1"/>
            <p:nvPr/>
          </p:nvSpPr>
          <p:spPr>
            <a:xfrm>
              <a:off x="0" y="-38100"/>
              <a:ext cx="649471" cy="38973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5590776" y="4995353"/>
            <a:ext cx="2465960" cy="1335117"/>
            <a:chOff x="0" y="0"/>
            <a:chExt cx="649471" cy="351636"/>
          </a:xfrm>
        </p:grpSpPr>
        <p:sp>
          <p:nvSpPr>
            <p:cNvPr id="23" name="Freeform 23"/>
            <p:cNvSpPr/>
            <p:nvPr/>
          </p:nvSpPr>
          <p:spPr>
            <a:xfrm>
              <a:off x="0" y="0"/>
              <a:ext cx="649471" cy="351636"/>
            </a:xfrm>
            <a:custGeom>
              <a:avLst/>
              <a:gdLst/>
              <a:ahLst/>
              <a:cxnLst/>
              <a:rect l="l" t="t" r="r" b="b"/>
              <a:pathLst>
                <a:path w="649471" h="351636">
                  <a:moveTo>
                    <a:pt x="0" y="0"/>
                  </a:moveTo>
                  <a:lnTo>
                    <a:pt x="649471" y="0"/>
                  </a:lnTo>
                  <a:lnTo>
                    <a:pt x="649471" y="351636"/>
                  </a:lnTo>
                  <a:lnTo>
                    <a:pt x="0" y="351636"/>
                  </a:lnTo>
                  <a:close/>
                </a:path>
              </a:pathLst>
            </a:custGeom>
            <a:solidFill>
              <a:srgbClr val="003E5C"/>
            </a:solidFill>
          </p:spPr>
          <p:txBody>
            <a:bodyPr/>
            <a:lstStyle/>
            <a:p>
              <a:endParaRPr lang="da-DK"/>
            </a:p>
          </p:txBody>
        </p:sp>
        <p:sp>
          <p:nvSpPr>
            <p:cNvPr id="24" name="TextBox 24"/>
            <p:cNvSpPr txBox="1"/>
            <p:nvPr/>
          </p:nvSpPr>
          <p:spPr>
            <a:xfrm>
              <a:off x="0" y="-38100"/>
              <a:ext cx="649471" cy="38973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242514" y="6669990"/>
            <a:ext cx="1957948" cy="1603167"/>
            <a:chOff x="0" y="0"/>
            <a:chExt cx="515673" cy="422233"/>
          </a:xfrm>
        </p:grpSpPr>
        <p:sp>
          <p:nvSpPr>
            <p:cNvPr id="26" name="Freeform 26"/>
            <p:cNvSpPr/>
            <p:nvPr/>
          </p:nvSpPr>
          <p:spPr>
            <a:xfrm>
              <a:off x="0" y="0"/>
              <a:ext cx="515673" cy="422233"/>
            </a:xfrm>
            <a:custGeom>
              <a:avLst/>
              <a:gdLst/>
              <a:ahLst/>
              <a:cxnLst/>
              <a:rect l="l" t="t" r="r" b="b"/>
              <a:pathLst>
                <a:path w="515673" h="422233">
                  <a:moveTo>
                    <a:pt x="0" y="0"/>
                  </a:moveTo>
                  <a:lnTo>
                    <a:pt x="515673" y="0"/>
                  </a:lnTo>
                  <a:lnTo>
                    <a:pt x="515673" y="422233"/>
                  </a:lnTo>
                  <a:lnTo>
                    <a:pt x="0" y="422233"/>
                  </a:lnTo>
                  <a:close/>
                </a:path>
              </a:pathLst>
            </a:custGeom>
            <a:solidFill>
              <a:srgbClr val="003E5C"/>
            </a:solidFill>
          </p:spPr>
          <p:txBody>
            <a:bodyPr/>
            <a:lstStyle/>
            <a:p>
              <a:endParaRPr lang="da-DK"/>
            </a:p>
          </p:txBody>
        </p:sp>
        <p:sp>
          <p:nvSpPr>
            <p:cNvPr id="27" name="TextBox 27"/>
            <p:cNvSpPr txBox="1"/>
            <p:nvPr/>
          </p:nvSpPr>
          <p:spPr>
            <a:xfrm>
              <a:off x="0" y="-38100"/>
              <a:ext cx="515673" cy="460333"/>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2559554" y="6672649"/>
            <a:ext cx="1957948" cy="1603167"/>
            <a:chOff x="0" y="0"/>
            <a:chExt cx="515673" cy="422233"/>
          </a:xfrm>
        </p:grpSpPr>
        <p:sp>
          <p:nvSpPr>
            <p:cNvPr id="29" name="Freeform 29"/>
            <p:cNvSpPr/>
            <p:nvPr/>
          </p:nvSpPr>
          <p:spPr>
            <a:xfrm>
              <a:off x="0" y="0"/>
              <a:ext cx="515673" cy="422233"/>
            </a:xfrm>
            <a:custGeom>
              <a:avLst/>
              <a:gdLst/>
              <a:ahLst/>
              <a:cxnLst/>
              <a:rect l="l" t="t" r="r" b="b"/>
              <a:pathLst>
                <a:path w="515673" h="422233">
                  <a:moveTo>
                    <a:pt x="0" y="0"/>
                  </a:moveTo>
                  <a:lnTo>
                    <a:pt x="515673" y="0"/>
                  </a:lnTo>
                  <a:lnTo>
                    <a:pt x="515673" y="422233"/>
                  </a:lnTo>
                  <a:lnTo>
                    <a:pt x="0" y="422233"/>
                  </a:lnTo>
                  <a:close/>
                </a:path>
              </a:pathLst>
            </a:custGeom>
            <a:solidFill>
              <a:srgbClr val="003E5C"/>
            </a:solidFill>
          </p:spPr>
          <p:txBody>
            <a:bodyPr/>
            <a:lstStyle/>
            <a:p>
              <a:endParaRPr lang="da-DK"/>
            </a:p>
          </p:txBody>
        </p:sp>
        <p:sp>
          <p:nvSpPr>
            <p:cNvPr id="30" name="TextBox 30"/>
            <p:cNvSpPr txBox="1"/>
            <p:nvPr/>
          </p:nvSpPr>
          <p:spPr>
            <a:xfrm>
              <a:off x="0" y="-38100"/>
              <a:ext cx="515673" cy="460333"/>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4879452" y="6672649"/>
            <a:ext cx="1957948" cy="1603167"/>
            <a:chOff x="0" y="0"/>
            <a:chExt cx="515673" cy="422233"/>
          </a:xfrm>
        </p:grpSpPr>
        <p:sp>
          <p:nvSpPr>
            <p:cNvPr id="32" name="Freeform 32"/>
            <p:cNvSpPr/>
            <p:nvPr/>
          </p:nvSpPr>
          <p:spPr>
            <a:xfrm>
              <a:off x="0" y="0"/>
              <a:ext cx="515673" cy="422233"/>
            </a:xfrm>
            <a:custGeom>
              <a:avLst/>
              <a:gdLst/>
              <a:ahLst/>
              <a:cxnLst/>
              <a:rect l="l" t="t" r="r" b="b"/>
              <a:pathLst>
                <a:path w="515673" h="422233">
                  <a:moveTo>
                    <a:pt x="0" y="0"/>
                  </a:moveTo>
                  <a:lnTo>
                    <a:pt x="515673" y="0"/>
                  </a:lnTo>
                  <a:lnTo>
                    <a:pt x="515673" y="422233"/>
                  </a:lnTo>
                  <a:lnTo>
                    <a:pt x="0" y="422233"/>
                  </a:lnTo>
                  <a:close/>
                </a:path>
              </a:pathLst>
            </a:custGeom>
            <a:solidFill>
              <a:srgbClr val="003E5C"/>
            </a:solidFill>
          </p:spPr>
          <p:txBody>
            <a:bodyPr/>
            <a:lstStyle/>
            <a:p>
              <a:endParaRPr lang="da-DK"/>
            </a:p>
          </p:txBody>
        </p:sp>
        <p:sp>
          <p:nvSpPr>
            <p:cNvPr id="33" name="TextBox 33"/>
            <p:cNvSpPr txBox="1"/>
            <p:nvPr/>
          </p:nvSpPr>
          <p:spPr>
            <a:xfrm>
              <a:off x="0" y="-38100"/>
              <a:ext cx="515673" cy="460333"/>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7089977" y="6680625"/>
            <a:ext cx="1957948" cy="1603167"/>
            <a:chOff x="0" y="0"/>
            <a:chExt cx="515673" cy="422233"/>
          </a:xfrm>
        </p:grpSpPr>
        <p:sp>
          <p:nvSpPr>
            <p:cNvPr id="35" name="Freeform 35"/>
            <p:cNvSpPr/>
            <p:nvPr/>
          </p:nvSpPr>
          <p:spPr>
            <a:xfrm>
              <a:off x="0" y="0"/>
              <a:ext cx="515673" cy="422233"/>
            </a:xfrm>
            <a:custGeom>
              <a:avLst/>
              <a:gdLst/>
              <a:ahLst/>
              <a:cxnLst/>
              <a:rect l="l" t="t" r="r" b="b"/>
              <a:pathLst>
                <a:path w="515673" h="422233">
                  <a:moveTo>
                    <a:pt x="0" y="0"/>
                  </a:moveTo>
                  <a:lnTo>
                    <a:pt x="515673" y="0"/>
                  </a:lnTo>
                  <a:lnTo>
                    <a:pt x="515673" y="422233"/>
                  </a:lnTo>
                  <a:lnTo>
                    <a:pt x="0" y="422233"/>
                  </a:lnTo>
                  <a:close/>
                </a:path>
              </a:pathLst>
            </a:custGeom>
            <a:solidFill>
              <a:srgbClr val="003E5C"/>
            </a:solidFill>
          </p:spPr>
          <p:txBody>
            <a:bodyPr/>
            <a:lstStyle/>
            <a:p>
              <a:endParaRPr lang="da-DK"/>
            </a:p>
          </p:txBody>
        </p:sp>
        <p:sp>
          <p:nvSpPr>
            <p:cNvPr id="36" name="TextBox 36"/>
            <p:cNvSpPr txBox="1"/>
            <p:nvPr/>
          </p:nvSpPr>
          <p:spPr>
            <a:xfrm>
              <a:off x="0" y="-38100"/>
              <a:ext cx="515673" cy="460333"/>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9300502" y="6680625"/>
            <a:ext cx="1957948" cy="1603167"/>
            <a:chOff x="0" y="0"/>
            <a:chExt cx="515673" cy="422233"/>
          </a:xfrm>
        </p:grpSpPr>
        <p:sp>
          <p:nvSpPr>
            <p:cNvPr id="38" name="Freeform 38"/>
            <p:cNvSpPr/>
            <p:nvPr/>
          </p:nvSpPr>
          <p:spPr>
            <a:xfrm>
              <a:off x="0" y="0"/>
              <a:ext cx="515673" cy="422233"/>
            </a:xfrm>
            <a:custGeom>
              <a:avLst/>
              <a:gdLst/>
              <a:ahLst/>
              <a:cxnLst/>
              <a:rect l="l" t="t" r="r" b="b"/>
              <a:pathLst>
                <a:path w="515673" h="422233">
                  <a:moveTo>
                    <a:pt x="0" y="0"/>
                  </a:moveTo>
                  <a:lnTo>
                    <a:pt x="515673" y="0"/>
                  </a:lnTo>
                  <a:lnTo>
                    <a:pt x="515673" y="422233"/>
                  </a:lnTo>
                  <a:lnTo>
                    <a:pt x="0" y="422233"/>
                  </a:lnTo>
                  <a:close/>
                </a:path>
              </a:pathLst>
            </a:custGeom>
            <a:solidFill>
              <a:srgbClr val="003E5C"/>
            </a:solidFill>
          </p:spPr>
          <p:txBody>
            <a:bodyPr/>
            <a:lstStyle/>
            <a:p>
              <a:endParaRPr lang="da-DK"/>
            </a:p>
          </p:txBody>
        </p:sp>
        <p:sp>
          <p:nvSpPr>
            <p:cNvPr id="39" name="TextBox 39"/>
            <p:cNvSpPr txBox="1"/>
            <p:nvPr/>
          </p:nvSpPr>
          <p:spPr>
            <a:xfrm>
              <a:off x="0" y="-38100"/>
              <a:ext cx="515673" cy="460333"/>
            </a:xfrm>
            <a:prstGeom prst="rect">
              <a:avLst/>
            </a:prstGeom>
          </p:spPr>
          <p:txBody>
            <a:bodyPr lIns="50800" tIns="50800" rIns="50800" bIns="50800" rtlCol="0" anchor="ctr"/>
            <a:lstStyle/>
            <a:p>
              <a:pPr algn="ctr">
                <a:lnSpc>
                  <a:spcPts val="2659"/>
                </a:lnSpc>
              </a:pPr>
              <a:endParaRPr/>
            </a:p>
          </p:txBody>
        </p:sp>
      </p:grpSp>
      <p:sp>
        <p:nvSpPr>
          <p:cNvPr id="40" name="AutoShape 40"/>
          <p:cNvSpPr/>
          <p:nvPr/>
        </p:nvSpPr>
        <p:spPr>
          <a:xfrm>
            <a:off x="5314345" y="2970104"/>
            <a:ext cx="19050" cy="3360366"/>
          </a:xfrm>
          <a:prstGeom prst="line">
            <a:avLst/>
          </a:prstGeom>
          <a:ln w="38100" cap="flat">
            <a:solidFill>
              <a:srgbClr val="000000"/>
            </a:solidFill>
            <a:prstDash val="solid"/>
            <a:headEnd type="none" w="sm" len="sm"/>
            <a:tailEnd type="none" w="sm" len="sm"/>
          </a:ln>
        </p:spPr>
        <p:txBody>
          <a:bodyPr/>
          <a:lstStyle/>
          <a:p>
            <a:endParaRPr lang="da-DK"/>
          </a:p>
        </p:txBody>
      </p:sp>
      <p:sp>
        <p:nvSpPr>
          <p:cNvPr id="41" name="AutoShape 41"/>
          <p:cNvSpPr/>
          <p:nvPr/>
        </p:nvSpPr>
        <p:spPr>
          <a:xfrm flipH="1" flipV="1">
            <a:off x="4916313" y="3673128"/>
            <a:ext cx="634745" cy="0"/>
          </a:xfrm>
          <a:prstGeom prst="line">
            <a:avLst/>
          </a:prstGeom>
          <a:ln w="38100" cap="flat">
            <a:solidFill>
              <a:srgbClr val="000000"/>
            </a:solidFill>
            <a:prstDash val="solid"/>
            <a:headEnd type="none" w="sm" len="sm"/>
            <a:tailEnd type="none" w="sm" len="sm"/>
          </a:ln>
        </p:spPr>
        <p:txBody>
          <a:bodyPr/>
          <a:lstStyle/>
          <a:p>
            <a:endParaRPr lang="da-DK"/>
          </a:p>
        </p:txBody>
      </p:sp>
      <p:sp>
        <p:nvSpPr>
          <p:cNvPr id="42" name="AutoShape 42"/>
          <p:cNvSpPr/>
          <p:nvPr/>
        </p:nvSpPr>
        <p:spPr>
          <a:xfrm flipH="1" flipV="1">
            <a:off x="4916313" y="5484318"/>
            <a:ext cx="634745" cy="0"/>
          </a:xfrm>
          <a:prstGeom prst="line">
            <a:avLst/>
          </a:prstGeom>
          <a:ln w="38100" cap="flat">
            <a:solidFill>
              <a:srgbClr val="000000"/>
            </a:solidFill>
            <a:prstDash val="solid"/>
            <a:headEnd type="none" w="sm" len="sm"/>
            <a:tailEnd type="none" w="sm" len="sm"/>
          </a:ln>
        </p:spPr>
        <p:txBody>
          <a:bodyPr/>
          <a:lstStyle/>
          <a:p>
            <a:endParaRPr lang="da-DK"/>
          </a:p>
        </p:txBody>
      </p:sp>
      <p:sp>
        <p:nvSpPr>
          <p:cNvPr id="43" name="AutoShape 43"/>
          <p:cNvSpPr/>
          <p:nvPr/>
        </p:nvSpPr>
        <p:spPr>
          <a:xfrm>
            <a:off x="1028700" y="6495219"/>
            <a:ext cx="9099699" cy="0"/>
          </a:xfrm>
          <a:prstGeom prst="line">
            <a:avLst/>
          </a:prstGeom>
          <a:ln w="38100" cap="flat">
            <a:solidFill>
              <a:srgbClr val="000000"/>
            </a:solidFill>
            <a:prstDash val="solid"/>
            <a:headEnd type="none" w="sm" len="sm"/>
            <a:tailEnd type="none" w="sm" len="sm"/>
          </a:ln>
        </p:spPr>
        <p:txBody>
          <a:bodyPr/>
          <a:lstStyle/>
          <a:p>
            <a:endParaRPr lang="da-DK"/>
          </a:p>
        </p:txBody>
      </p:sp>
      <p:sp>
        <p:nvSpPr>
          <p:cNvPr id="44" name="AutoShape 44"/>
          <p:cNvSpPr/>
          <p:nvPr/>
        </p:nvSpPr>
        <p:spPr>
          <a:xfrm>
            <a:off x="1047750" y="6343537"/>
            <a:ext cx="0" cy="337088"/>
          </a:xfrm>
          <a:prstGeom prst="line">
            <a:avLst/>
          </a:prstGeom>
          <a:ln w="38100" cap="flat">
            <a:solidFill>
              <a:srgbClr val="000000"/>
            </a:solidFill>
            <a:prstDash val="solid"/>
            <a:headEnd type="none" w="sm" len="sm"/>
            <a:tailEnd type="none" w="sm" len="sm"/>
          </a:ln>
        </p:spPr>
        <p:txBody>
          <a:bodyPr/>
          <a:lstStyle/>
          <a:p>
            <a:endParaRPr lang="da-DK"/>
          </a:p>
        </p:txBody>
      </p:sp>
      <p:sp>
        <p:nvSpPr>
          <p:cNvPr id="45" name="AutoShape 45"/>
          <p:cNvSpPr/>
          <p:nvPr/>
        </p:nvSpPr>
        <p:spPr>
          <a:xfrm>
            <a:off x="3519478" y="6343537"/>
            <a:ext cx="0" cy="337088"/>
          </a:xfrm>
          <a:prstGeom prst="line">
            <a:avLst/>
          </a:prstGeom>
          <a:ln w="38100" cap="flat">
            <a:solidFill>
              <a:srgbClr val="000000"/>
            </a:solidFill>
            <a:prstDash val="solid"/>
            <a:headEnd type="none" w="sm" len="sm"/>
            <a:tailEnd type="none" w="sm" len="sm"/>
          </a:ln>
        </p:spPr>
        <p:txBody>
          <a:bodyPr/>
          <a:lstStyle/>
          <a:p>
            <a:endParaRPr lang="da-DK"/>
          </a:p>
        </p:txBody>
      </p:sp>
      <p:sp>
        <p:nvSpPr>
          <p:cNvPr id="46" name="AutoShape 46"/>
          <p:cNvSpPr/>
          <p:nvPr/>
        </p:nvSpPr>
        <p:spPr>
          <a:xfrm>
            <a:off x="5991207" y="6343537"/>
            <a:ext cx="0" cy="337088"/>
          </a:xfrm>
          <a:prstGeom prst="line">
            <a:avLst/>
          </a:prstGeom>
          <a:ln w="38100" cap="flat">
            <a:solidFill>
              <a:srgbClr val="000000"/>
            </a:solidFill>
            <a:prstDash val="solid"/>
            <a:headEnd type="none" w="sm" len="sm"/>
            <a:tailEnd type="none" w="sm" len="sm"/>
          </a:ln>
        </p:spPr>
        <p:txBody>
          <a:bodyPr/>
          <a:lstStyle/>
          <a:p>
            <a:endParaRPr lang="da-DK"/>
          </a:p>
        </p:txBody>
      </p:sp>
      <p:sp>
        <p:nvSpPr>
          <p:cNvPr id="47" name="AutoShape 47"/>
          <p:cNvSpPr/>
          <p:nvPr/>
        </p:nvSpPr>
        <p:spPr>
          <a:xfrm>
            <a:off x="8462935" y="6343537"/>
            <a:ext cx="0" cy="337088"/>
          </a:xfrm>
          <a:prstGeom prst="line">
            <a:avLst/>
          </a:prstGeom>
          <a:ln w="38100" cap="flat">
            <a:solidFill>
              <a:srgbClr val="000000"/>
            </a:solidFill>
            <a:prstDash val="solid"/>
            <a:headEnd type="none" w="sm" len="sm"/>
            <a:tailEnd type="none" w="sm" len="sm"/>
          </a:ln>
        </p:spPr>
        <p:txBody>
          <a:bodyPr/>
          <a:lstStyle/>
          <a:p>
            <a:endParaRPr lang="da-DK"/>
          </a:p>
        </p:txBody>
      </p:sp>
      <p:sp>
        <p:nvSpPr>
          <p:cNvPr id="48" name="AutoShape 48"/>
          <p:cNvSpPr/>
          <p:nvPr/>
        </p:nvSpPr>
        <p:spPr>
          <a:xfrm>
            <a:off x="10109349" y="6343537"/>
            <a:ext cx="0" cy="337088"/>
          </a:xfrm>
          <a:prstGeom prst="line">
            <a:avLst/>
          </a:prstGeom>
          <a:ln w="38100" cap="flat">
            <a:solidFill>
              <a:srgbClr val="000000"/>
            </a:solidFill>
            <a:prstDash val="solid"/>
            <a:headEnd type="none" w="sm" len="sm"/>
            <a:tailEnd type="none" w="sm" len="sm"/>
          </a:ln>
        </p:spPr>
        <p:txBody>
          <a:bodyPr/>
          <a:lstStyle/>
          <a:p>
            <a:endParaRPr lang="da-DK"/>
          </a:p>
        </p:txBody>
      </p:sp>
      <p:sp>
        <p:nvSpPr>
          <p:cNvPr id="49" name="Freeform 49"/>
          <p:cNvSpPr/>
          <p:nvPr/>
        </p:nvSpPr>
        <p:spPr>
          <a:xfrm rot="-2700000">
            <a:off x="14144365" y="7440591"/>
            <a:ext cx="3333190" cy="3672937"/>
          </a:xfrm>
          <a:custGeom>
            <a:avLst/>
            <a:gdLst/>
            <a:ahLst/>
            <a:cxnLst/>
            <a:rect l="l" t="t" r="r" b="b"/>
            <a:pathLst>
              <a:path w="3333190" h="3672937">
                <a:moveTo>
                  <a:pt x="0" y="0"/>
                </a:moveTo>
                <a:lnTo>
                  <a:pt x="3333190" y="0"/>
                </a:lnTo>
                <a:lnTo>
                  <a:pt x="3333190" y="3672937"/>
                </a:lnTo>
                <a:lnTo>
                  <a:pt x="0" y="3672937"/>
                </a:lnTo>
                <a:lnTo>
                  <a:pt x="0" y="0"/>
                </a:lnTo>
                <a:close/>
              </a:path>
            </a:pathLst>
          </a:custGeom>
          <a:blipFill>
            <a:blip r:embed="rId7"/>
            <a:stretch>
              <a:fillRect/>
            </a:stretch>
          </a:blipFill>
        </p:spPr>
        <p:txBody>
          <a:bodyPr/>
          <a:lstStyle/>
          <a:p>
            <a:endParaRPr lang="da-DK"/>
          </a:p>
        </p:txBody>
      </p:sp>
      <p:sp>
        <p:nvSpPr>
          <p:cNvPr id="50" name="TextBox 50"/>
          <p:cNvSpPr txBox="1"/>
          <p:nvPr/>
        </p:nvSpPr>
        <p:spPr>
          <a:xfrm>
            <a:off x="11128893" y="2679670"/>
            <a:ext cx="6130407" cy="974407"/>
          </a:xfrm>
          <a:prstGeom prst="rect">
            <a:avLst/>
          </a:prstGeom>
        </p:spPr>
        <p:txBody>
          <a:bodyPr lIns="0" tIns="0" rIns="0" bIns="0" rtlCol="0" anchor="t">
            <a:spAutoFit/>
          </a:bodyPr>
          <a:lstStyle/>
          <a:p>
            <a:pPr algn="l">
              <a:lnSpc>
                <a:spcPts val="7440"/>
              </a:lnSpc>
            </a:pPr>
            <a:r>
              <a:rPr lang="en-US" sz="6000" b="1">
                <a:solidFill>
                  <a:srgbClr val="000000"/>
                </a:solidFill>
                <a:latin typeface="AU Passata Bold"/>
                <a:ea typeface="AU Passata Bold"/>
                <a:cs typeface="AU Passata Bold"/>
                <a:sym typeface="AU Passata Bold"/>
              </a:rPr>
              <a:t>OUR STRUCTURE</a:t>
            </a:r>
          </a:p>
        </p:txBody>
      </p:sp>
      <p:sp>
        <p:nvSpPr>
          <p:cNvPr id="51" name="TextBox 51"/>
          <p:cNvSpPr txBox="1"/>
          <p:nvPr/>
        </p:nvSpPr>
        <p:spPr>
          <a:xfrm>
            <a:off x="11640092" y="5114823"/>
            <a:ext cx="5161698" cy="1597343"/>
          </a:xfrm>
          <a:prstGeom prst="rect">
            <a:avLst/>
          </a:prstGeom>
        </p:spPr>
        <p:txBody>
          <a:bodyPr lIns="0" tIns="0" rIns="0" bIns="0" rtlCol="0" anchor="t">
            <a:spAutoFit/>
          </a:bodyPr>
          <a:lstStyle/>
          <a:p>
            <a:pPr algn="l">
              <a:lnSpc>
                <a:spcPts val="2519"/>
              </a:lnSpc>
              <a:spcBef>
                <a:spcPct val="0"/>
              </a:spcBef>
            </a:pPr>
            <a:r>
              <a:rPr lang="en-US" sz="1799" b="1">
                <a:solidFill>
                  <a:srgbClr val="201E1E"/>
                </a:solidFill>
                <a:latin typeface="AU Passata Bold"/>
                <a:ea typeface="AU Passata Bold"/>
                <a:cs typeface="AU Passata Bold"/>
                <a:sym typeface="AU Passata Bold"/>
              </a:rPr>
              <a:t>AU FOOD is built around key strategic roles that oversee each of their specific areas of expertise in the Department, ensuring high-quality management and improved work-flow within and between all fields.</a:t>
            </a:r>
          </a:p>
        </p:txBody>
      </p:sp>
      <p:sp>
        <p:nvSpPr>
          <p:cNvPr id="52" name="TextBox 52"/>
          <p:cNvSpPr txBox="1"/>
          <p:nvPr/>
        </p:nvSpPr>
        <p:spPr>
          <a:xfrm>
            <a:off x="11640092" y="4064158"/>
            <a:ext cx="5299225" cy="746760"/>
          </a:xfrm>
          <a:prstGeom prst="rect">
            <a:avLst/>
          </a:prstGeom>
        </p:spPr>
        <p:txBody>
          <a:bodyPr lIns="0" tIns="0" rIns="0" bIns="0" rtlCol="0" anchor="t">
            <a:spAutoFit/>
          </a:bodyPr>
          <a:lstStyle/>
          <a:p>
            <a:pPr algn="l">
              <a:lnSpc>
                <a:spcPts val="2939"/>
              </a:lnSpc>
              <a:spcBef>
                <a:spcPct val="0"/>
              </a:spcBef>
            </a:pPr>
            <a:r>
              <a:rPr lang="en-US" sz="2099" b="1">
                <a:solidFill>
                  <a:srgbClr val="003E5C"/>
                </a:solidFill>
                <a:latin typeface="AU Passata Bold"/>
                <a:ea typeface="AU Passata Bold"/>
                <a:cs typeface="AU Passata Bold"/>
                <a:sym typeface="AU Passata Bold"/>
              </a:rPr>
              <a:t>From Head of Department to key strategic roles &amp; Science Team Leaders </a:t>
            </a:r>
          </a:p>
        </p:txBody>
      </p:sp>
      <p:sp>
        <p:nvSpPr>
          <p:cNvPr id="53" name="TextBox 53"/>
          <p:cNvSpPr txBox="1"/>
          <p:nvPr/>
        </p:nvSpPr>
        <p:spPr>
          <a:xfrm>
            <a:off x="4296629" y="1697452"/>
            <a:ext cx="2073532" cy="640080"/>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HEAD OF DEPARTMENT</a:t>
            </a:r>
          </a:p>
        </p:txBody>
      </p:sp>
      <p:sp>
        <p:nvSpPr>
          <p:cNvPr id="54" name="TextBox 54"/>
          <p:cNvSpPr txBox="1"/>
          <p:nvPr/>
        </p:nvSpPr>
        <p:spPr>
          <a:xfrm>
            <a:off x="4185028" y="2289907"/>
            <a:ext cx="2296735" cy="666115"/>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U Passata"/>
                <a:ea typeface="AU Passata"/>
                <a:cs typeface="AU Passata"/>
                <a:sym typeface="AU Passata"/>
              </a:rPr>
              <a:t>Anne Louise Dannesboe Nielsen</a:t>
            </a:r>
          </a:p>
        </p:txBody>
      </p:sp>
      <p:sp>
        <p:nvSpPr>
          <p:cNvPr id="55" name="TextBox 55"/>
          <p:cNvSpPr txBox="1"/>
          <p:nvPr/>
        </p:nvSpPr>
        <p:spPr>
          <a:xfrm>
            <a:off x="2559554" y="3218165"/>
            <a:ext cx="2073532" cy="640080"/>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HEAD OF SECRETARIAT</a:t>
            </a:r>
          </a:p>
        </p:txBody>
      </p:sp>
      <p:sp>
        <p:nvSpPr>
          <p:cNvPr id="56" name="TextBox 56"/>
          <p:cNvSpPr txBox="1"/>
          <p:nvPr/>
        </p:nvSpPr>
        <p:spPr>
          <a:xfrm>
            <a:off x="2420486" y="3918468"/>
            <a:ext cx="2296735"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U Passata"/>
                <a:ea typeface="AU Passata"/>
                <a:cs typeface="AU Passata"/>
                <a:sym typeface="AU Passata"/>
              </a:rPr>
              <a:t>Annette Visti</a:t>
            </a:r>
          </a:p>
        </p:txBody>
      </p:sp>
      <p:sp>
        <p:nvSpPr>
          <p:cNvPr id="57" name="TextBox 57"/>
          <p:cNvSpPr txBox="1"/>
          <p:nvPr/>
        </p:nvSpPr>
        <p:spPr>
          <a:xfrm>
            <a:off x="5590776" y="4487703"/>
            <a:ext cx="2465960"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anva Sans"/>
                <a:ea typeface="Canva Sans"/>
                <a:cs typeface="Canva Sans"/>
                <a:sym typeface="Canva Sans"/>
              </a:rPr>
              <a:t> </a:t>
            </a:r>
          </a:p>
        </p:txBody>
      </p:sp>
      <p:sp>
        <p:nvSpPr>
          <p:cNvPr id="58" name="TextBox 58"/>
          <p:cNvSpPr txBox="1"/>
          <p:nvPr/>
        </p:nvSpPr>
        <p:spPr>
          <a:xfrm>
            <a:off x="5800634" y="3218165"/>
            <a:ext cx="2073532" cy="320993"/>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FUNDRAISER</a:t>
            </a:r>
          </a:p>
        </p:txBody>
      </p:sp>
      <p:sp>
        <p:nvSpPr>
          <p:cNvPr id="59" name="TextBox 59"/>
          <p:cNvSpPr txBox="1"/>
          <p:nvPr/>
        </p:nvSpPr>
        <p:spPr>
          <a:xfrm>
            <a:off x="5675389" y="3526313"/>
            <a:ext cx="2296735" cy="99949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U Passata"/>
                <a:ea typeface="AU Passata"/>
                <a:cs typeface="AU Passata"/>
                <a:sym typeface="AU Passata"/>
              </a:rPr>
              <a:t>Stella Spanou &amp; Asger Schmidt-Jensen</a:t>
            </a:r>
          </a:p>
        </p:txBody>
      </p:sp>
      <p:sp>
        <p:nvSpPr>
          <p:cNvPr id="60" name="TextBox 60"/>
          <p:cNvSpPr txBox="1"/>
          <p:nvPr/>
        </p:nvSpPr>
        <p:spPr>
          <a:xfrm>
            <a:off x="2481289" y="5634794"/>
            <a:ext cx="2296735"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U Passata"/>
                <a:ea typeface="AU Passata"/>
                <a:cs typeface="AU Passata"/>
                <a:sym typeface="AU Passata"/>
              </a:rPr>
              <a:t>Staff</a:t>
            </a:r>
          </a:p>
        </p:txBody>
      </p:sp>
      <p:sp>
        <p:nvSpPr>
          <p:cNvPr id="61" name="TextBox 61"/>
          <p:cNvSpPr txBox="1"/>
          <p:nvPr/>
        </p:nvSpPr>
        <p:spPr>
          <a:xfrm>
            <a:off x="2592890" y="5182375"/>
            <a:ext cx="2073532" cy="320993"/>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SECRETARIAT</a:t>
            </a:r>
          </a:p>
        </p:txBody>
      </p:sp>
      <p:sp>
        <p:nvSpPr>
          <p:cNvPr id="62" name="TextBox 62"/>
          <p:cNvSpPr txBox="1"/>
          <p:nvPr/>
        </p:nvSpPr>
        <p:spPr>
          <a:xfrm>
            <a:off x="5786991" y="5022831"/>
            <a:ext cx="2073532" cy="640080"/>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SCIENCE COMMUNICATOR</a:t>
            </a:r>
          </a:p>
        </p:txBody>
      </p:sp>
      <p:sp>
        <p:nvSpPr>
          <p:cNvPr id="63" name="TextBox 63"/>
          <p:cNvSpPr txBox="1"/>
          <p:nvPr/>
        </p:nvSpPr>
        <p:spPr>
          <a:xfrm>
            <a:off x="5675389" y="5747124"/>
            <a:ext cx="2296735" cy="332740"/>
          </a:xfrm>
          <a:prstGeom prst="rect">
            <a:avLst/>
          </a:prstGeom>
        </p:spPr>
        <p:txBody>
          <a:bodyPr lIns="0" tIns="0" rIns="0" bIns="0" rtlCol="0" anchor="t">
            <a:spAutoFit/>
          </a:bodyPr>
          <a:lstStyle/>
          <a:p>
            <a:pPr algn="ctr">
              <a:lnSpc>
                <a:spcPts val="2659"/>
              </a:lnSpc>
              <a:spcBef>
                <a:spcPct val="0"/>
              </a:spcBef>
            </a:pPr>
            <a:r>
              <a:rPr lang="en-US" sz="1899">
                <a:solidFill>
                  <a:srgbClr val="FFFFFF"/>
                </a:solidFill>
                <a:latin typeface="AU Passata"/>
                <a:ea typeface="AU Passata"/>
                <a:cs typeface="AU Passata"/>
                <a:sym typeface="AU Passata"/>
              </a:rPr>
              <a:t>Kimie Kongsøre</a:t>
            </a:r>
          </a:p>
        </p:txBody>
      </p:sp>
      <p:sp>
        <p:nvSpPr>
          <p:cNvPr id="64" name="TextBox 64"/>
          <p:cNvSpPr txBox="1"/>
          <p:nvPr/>
        </p:nvSpPr>
        <p:spPr>
          <a:xfrm>
            <a:off x="113900" y="7572816"/>
            <a:ext cx="2219111" cy="585470"/>
          </a:xfrm>
          <a:prstGeom prst="rect">
            <a:avLst/>
          </a:prstGeom>
        </p:spPr>
        <p:txBody>
          <a:bodyPr lIns="0" tIns="0" rIns="0" bIns="0" rtlCol="0" anchor="t">
            <a:spAutoFit/>
          </a:bodyPr>
          <a:lstStyle/>
          <a:p>
            <a:pPr algn="ctr">
              <a:lnSpc>
                <a:spcPts val="2380"/>
              </a:lnSpc>
              <a:spcBef>
                <a:spcPct val="0"/>
              </a:spcBef>
            </a:pPr>
            <a:r>
              <a:rPr lang="en-US" sz="1700">
                <a:solidFill>
                  <a:srgbClr val="FFFFFF"/>
                </a:solidFill>
                <a:latin typeface="AU Passata"/>
                <a:ea typeface="AU Passata"/>
                <a:cs typeface="AU Passata"/>
                <a:sym typeface="AU Passata"/>
              </a:rPr>
              <a:t>Hanne Lakkenborg Kristensen</a:t>
            </a:r>
          </a:p>
        </p:txBody>
      </p:sp>
      <p:sp>
        <p:nvSpPr>
          <p:cNvPr id="65" name="TextBox 65"/>
          <p:cNvSpPr txBox="1"/>
          <p:nvPr/>
        </p:nvSpPr>
        <p:spPr>
          <a:xfrm>
            <a:off x="2420486" y="7755168"/>
            <a:ext cx="2296735" cy="290195"/>
          </a:xfrm>
          <a:prstGeom prst="rect">
            <a:avLst/>
          </a:prstGeom>
        </p:spPr>
        <p:txBody>
          <a:bodyPr lIns="0" tIns="0" rIns="0" bIns="0" rtlCol="0" anchor="t">
            <a:spAutoFit/>
          </a:bodyPr>
          <a:lstStyle/>
          <a:p>
            <a:pPr algn="ctr">
              <a:lnSpc>
                <a:spcPts val="2380"/>
              </a:lnSpc>
              <a:spcBef>
                <a:spcPct val="0"/>
              </a:spcBef>
            </a:pPr>
            <a:r>
              <a:rPr lang="en-US" sz="1700">
                <a:solidFill>
                  <a:srgbClr val="FFFFFF"/>
                </a:solidFill>
                <a:latin typeface="AU Passata"/>
                <a:ea typeface="AU Passata"/>
                <a:cs typeface="AU Passata"/>
                <a:sym typeface="AU Passata"/>
              </a:rPr>
              <a:t>Jette Feveile Young</a:t>
            </a:r>
          </a:p>
        </p:txBody>
      </p:sp>
      <p:sp>
        <p:nvSpPr>
          <p:cNvPr id="66" name="TextBox 66"/>
          <p:cNvSpPr txBox="1"/>
          <p:nvPr/>
        </p:nvSpPr>
        <p:spPr>
          <a:xfrm>
            <a:off x="4666422" y="7460528"/>
            <a:ext cx="2296735" cy="31623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AU Passata"/>
                <a:ea typeface="AU Passata"/>
                <a:cs typeface="AU Passata"/>
                <a:sym typeface="AU Passata"/>
              </a:rPr>
              <a:t>Lars Wiking</a:t>
            </a:r>
          </a:p>
        </p:txBody>
      </p:sp>
      <p:sp>
        <p:nvSpPr>
          <p:cNvPr id="67" name="TextBox 67"/>
          <p:cNvSpPr txBox="1"/>
          <p:nvPr/>
        </p:nvSpPr>
        <p:spPr>
          <a:xfrm>
            <a:off x="6847265" y="7527731"/>
            <a:ext cx="2296735" cy="6305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AU Passata"/>
                <a:ea typeface="AU Passata"/>
                <a:cs typeface="AU Passata"/>
                <a:sym typeface="AU Passata"/>
              </a:rPr>
              <a:t>Marianne Hammershøj</a:t>
            </a:r>
          </a:p>
        </p:txBody>
      </p:sp>
      <p:sp>
        <p:nvSpPr>
          <p:cNvPr id="68" name="TextBox 68"/>
          <p:cNvSpPr txBox="1"/>
          <p:nvPr/>
        </p:nvSpPr>
        <p:spPr>
          <a:xfrm>
            <a:off x="9131109" y="7745643"/>
            <a:ext cx="2296735" cy="31623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AU Passata"/>
                <a:ea typeface="AU Passata"/>
                <a:cs typeface="AU Passata"/>
                <a:sym typeface="AU Passata"/>
              </a:rPr>
              <a:t>Derek V. Byrne</a:t>
            </a:r>
          </a:p>
        </p:txBody>
      </p:sp>
      <p:sp>
        <p:nvSpPr>
          <p:cNvPr id="69" name="TextBox 69"/>
          <p:cNvSpPr txBox="1"/>
          <p:nvPr/>
        </p:nvSpPr>
        <p:spPr>
          <a:xfrm>
            <a:off x="184722" y="6752394"/>
            <a:ext cx="2073532" cy="640080"/>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PLANT, FOOD &amp; SUSTAINABILITY</a:t>
            </a:r>
          </a:p>
        </p:txBody>
      </p:sp>
      <p:sp>
        <p:nvSpPr>
          <p:cNvPr id="70" name="TextBox 70"/>
          <p:cNvSpPr txBox="1"/>
          <p:nvPr/>
        </p:nvSpPr>
        <p:spPr>
          <a:xfrm>
            <a:off x="2501763" y="6752394"/>
            <a:ext cx="2073532" cy="959168"/>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DIFFERENTIATED &amp; BIOFUNCTIONAL FOODS</a:t>
            </a:r>
          </a:p>
        </p:txBody>
      </p:sp>
      <p:sp>
        <p:nvSpPr>
          <p:cNvPr id="71" name="TextBox 71"/>
          <p:cNvSpPr txBox="1"/>
          <p:nvPr/>
        </p:nvSpPr>
        <p:spPr>
          <a:xfrm>
            <a:off x="4876595" y="6934798"/>
            <a:ext cx="2073532" cy="320993"/>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FOOD CHEMISTRY</a:t>
            </a:r>
          </a:p>
        </p:txBody>
      </p:sp>
      <p:sp>
        <p:nvSpPr>
          <p:cNvPr id="72" name="TextBox 72"/>
          <p:cNvSpPr txBox="1"/>
          <p:nvPr/>
        </p:nvSpPr>
        <p:spPr>
          <a:xfrm>
            <a:off x="7019971" y="6694801"/>
            <a:ext cx="2073532" cy="640080"/>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FOOD TECHNOLOGY</a:t>
            </a:r>
          </a:p>
        </p:txBody>
      </p:sp>
      <p:sp>
        <p:nvSpPr>
          <p:cNvPr id="73" name="TextBox 73"/>
          <p:cNvSpPr txBox="1"/>
          <p:nvPr/>
        </p:nvSpPr>
        <p:spPr>
          <a:xfrm>
            <a:off x="9242710" y="6694801"/>
            <a:ext cx="2073532" cy="959168"/>
          </a:xfrm>
          <a:prstGeom prst="rect">
            <a:avLst/>
          </a:prstGeom>
        </p:spPr>
        <p:txBody>
          <a:bodyPr lIns="0" tIns="0" rIns="0" bIns="0" rtlCol="0" anchor="t">
            <a:spAutoFit/>
          </a:bodyPr>
          <a:lstStyle/>
          <a:p>
            <a:pPr algn="ctr">
              <a:lnSpc>
                <a:spcPts val="2520"/>
              </a:lnSpc>
              <a:spcBef>
                <a:spcPct val="0"/>
              </a:spcBef>
            </a:pPr>
            <a:r>
              <a:rPr lang="en-US" sz="1800" b="1">
                <a:solidFill>
                  <a:srgbClr val="FFFFFF"/>
                </a:solidFill>
                <a:latin typeface="AU Passata Bold"/>
                <a:ea typeface="AU Passata Bold"/>
                <a:cs typeface="AU Passata Bold"/>
                <a:sym typeface="AU Passata Bold"/>
              </a:rPr>
              <a:t>FOOD QUALITY, PERCEPTION &amp; SOCIETY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10591796" y="0"/>
            <a:ext cx="5708763" cy="8352720"/>
            <a:chOff x="0" y="0"/>
            <a:chExt cx="7611684" cy="11136960"/>
          </a:xfrm>
        </p:grpSpPr>
        <p:pic>
          <p:nvPicPr>
            <p:cNvPr id="5" name="Picture 5"/>
            <p:cNvPicPr>
              <a:picLocks noChangeAspect="1"/>
            </p:cNvPicPr>
            <p:nvPr/>
          </p:nvPicPr>
          <p:blipFill>
            <a:blip r:embed="rId2"/>
            <a:srcRect l="27259" r="27259"/>
            <a:stretch>
              <a:fillRect/>
            </a:stretch>
          </p:blipFill>
          <p:spPr>
            <a:xfrm>
              <a:off x="0" y="0"/>
              <a:ext cx="7611684" cy="11136960"/>
            </a:xfrm>
            <a:prstGeom prst="rect">
              <a:avLst/>
            </a:prstGeom>
          </p:spPr>
        </p:pic>
      </p:grpSp>
      <p:grpSp>
        <p:nvGrpSpPr>
          <p:cNvPr id="6" name="Group 6"/>
          <p:cNvGrpSpPr/>
          <p:nvPr/>
        </p:nvGrpSpPr>
        <p:grpSpPr>
          <a:xfrm>
            <a:off x="2057305" y="4788106"/>
            <a:ext cx="8534491" cy="3564614"/>
            <a:chOff x="0" y="0"/>
            <a:chExt cx="2247767" cy="938829"/>
          </a:xfrm>
        </p:grpSpPr>
        <p:sp>
          <p:nvSpPr>
            <p:cNvPr id="7" name="Freeform 7"/>
            <p:cNvSpPr/>
            <p:nvPr/>
          </p:nvSpPr>
          <p:spPr>
            <a:xfrm>
              <a:off x="0" y="0"/>
              <a:ext cx="2247767" cy="938829"/>
            </a:xfrm>
            <a:custGeom>
              <a:avLst/>
              <a:gdLst/>
              <a:ahLst/>
              <a:cxnLst/>
              <a:rect l="l" t="t" r="r" b="b"/>
              <a:pathLst>
                <a:path w="2247767" h="938829">
                  <a:moveTo>
                    <a:pt x="0" y="0"/>
                  </a:moveTo>
                  <a:lnTo>
                    <a:pt x="2247767" y="0"/>
                  </a:lnTo>
                  <a:lnTo>
                    <a:pt x="2247767" y="938829"/>
                  </a:lnTo>
                  <a:lnTo>
                    <a:pt x="0" y="938829"/>
                  </a:lnTo>
                  <a:close/>
                </a:path>
              </a:pathLst>
            </a:custGeom>
            <a:solidFill>
              <a:srgbClr val="003E5C"/>
            </a:solidFill>
          </p:spPr>
          <p:txBody>
            <a:bodyPr/>
            <a:lstStyle/>
            <a:p>
              <a:endParaRPr lang="da-DK"/>
            </a:p>
          </p:txBody>
        </p:sp>
        <p:sp>
          <p:nvSpPr>
            <p:cNvPr id="8" name="TextBox 8"/>
            <p:cNvSpPr txBox="1"/>
            <p:nvPr/>
          </p:nvSpPr>
          <p:spPr>
            <a:xfrm>
              <a:off x="0" y="-38100"/>
              <a:ext cx="2247767" cy="97692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057305" y="2248586"/>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pic>
        <p:nvPicPr>
          <p:cNvPr id="12" name="Picture 12"/>
          <p:cNvPicPr>
            <a:picLocks noChangeAspect="1"/>
          </p:cNvPicPr>
          <p:nvPr/>
        </p:nvPicPr>
        <p:blipFill>
          <a:blip r:embed="rId3"/>
          <a:stretch>
            <a:fillRect/>
          </a:stretch>
        </p:blipFill>
        <p:spPr>
          <a:xfrm>
            <a:off x="2555735" y="5145059"/>
            <a:ext cx="1489675" cy="868977"/>
          </a:xfrm>
          <a:prstGeom prst="rect">
            <a:avLst/>
          </a:prstGeom>
        </p:spPr>
      </p:pic>
      <p:pic>
        <p:nvPicPr>
          <p:cNvPr id="13" name="Picture 13"/>
          <p:cNvPicPr>
            <a:picLocks noChangeAspect="1"/>
          </p:cNvPicPr>
          <p:nvPr/>
        </p:nvPicPr>
        <p:blipFill>
          <a:blip r:embed="rId4"/>
          <a:stretch>
            <a:fillRect/>
          </a:stretch>
        </p:blipFill>
        <p:spPr>
          <a:xfrm>
            <a:off x="4471441" y="5145059"/>
            <a:ext cx="1489675" cy="868977"/>
          </a:xfrm>
          <a:prstGeom prst="rect">
            <a:avLst/>
          </a:prstGeom>
        </p:spPr>
      </p:pic>
      <p:pic>
        <p:nvPicPr>
          <p:cNvPr id="14" name="Picture 14"/>
          <p:cNvPicPr>
            <a:picLocks noChangeAspect="1"/>
          </p:cNvPicPr>
          <p:nvPr/>
        </p:nvPicPr>
        <p:blipFill>
          <a:blip r:embed="rId5"/>
          <a:stretch>
            <a:fillRect/>
          </a:stretch>
        </p:blipFill>
        <p:spPr>
          <a:xfrm>
            <a:off x="6389112" y="5145059"/>
            <a:ext cx="1489675" cy="868977"/>
          </a:xfrm>
          <a:prstGeom prst="rect">
            <a:avLst/>
          </a:prstGeom>
        </p:spPr>
      </p:pic>
      <p:pic>
        <p:nvPicPr>
          <p:cNvPr id="15" name="Picture 15"/>
          <p:cNvPicPr>
            <a:picLocks noChangeAspect="1"/>
          </p:cNvPicPr>
          <p:nvPr/>
        </p:nvPicPr>
        <p:blipFill>
          <a:blip r:embed="rId6"/>
          <a:stretch>
            <a:fillRect/>
          </a:stretch>
        </p:blipFill>
        <p:spPr>
          <a:xfrm>
            <a:off x="8306782" y="5145059"/>
            <a:ext cx="1489675" cy="868977"/>
          </a:xfrm>
          <a:prstGeom prst="rect">
            <a:avLst/>
          </a:prstGeom>
        </p:spPr>
      </p:pic>
      <p:sp>
        <p:nvSpPr>
          <p:cNvPr id="16" name="Freeform 16"/>
          <p:cNvSpPr/>
          <p:nvPr/>
        </p:nvSpPr>
        <p:spPr>
          <a:xfrm>
            <a:off x="8884190" y="1607313"/>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17" name="Freeform 17"/>
          <p:cNvSpPr/>
          <p:nvPr/>
        </p:nvSpPr>
        <p:spPr>
          <a:xfrm>
            <a:off x="17492038" y="417636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a-DK"/>
          </a:p>
        </p:txBody>
      </p:sp>
      <p:sp>
        <p:nvSpPr>
          <p:cNvPr id="18" name="Freeform 18"/>
          <p:cNvSpPr/>
          <p:nvPr/>
        </p:nvSpPr>
        <p:spPr>
          <a:xfrm>
            <a:off x="425721" y="300119"/>
            <a:ext cx="3329787" cy="1388061"/>
          </a:xfrm>
          <a:custGeom>
            <a:avLst/>
            <a:gdLst/>
            <a:ahLst/>
            <a:cxnLst/>
            <a:rect l="l" t="t" r="r" b="b"/>
            <a:pathLst>
              <a:path w="3329787" h="1388061">
                <a:moveTo>
                  <a:pt x="0" y="0"/>
                </a:moveTo>
                <a:lnTo>
                  <a:pt x="3329787" y="0"/>
                </a:lnTo>
                <a:lnTo>
                  <a:pt x="3329787" y="1388062"/>
                </a:lnTo>
                <a:lnTo>
                  <a:pt x="0" y="1388062"/>
                </a:lnTo>
                <a:lnTo>
                  <a:pt x="0" y="0"/>
                </a:lnTo>
                <a:close/>
              </a:path>
            </a:pathLst>
          </a:custGeom>
          <a:blipFill>
            <a:blip r:embed="rId11"/>
            <a:stretch>
              <a:fillRect/>
            </a:stretch>
          </a:blipFill>
        </p:spPr>
        <p:txBody>
          <a:bodyPr/>
          <a:lstStyle/>
          <a:p>
            <a:endParaRPr lang="da-DK"/>
          </a:p>
        </p:txBody>
      </p:sp>
      <p:sp>
        <p:nvSpPr>
          <p:cNvPr id="19" name="TextBox 19"/>
          <p:cNvSpPr txBox="1"/>
          <p:nvPr/>
        </p:nvSpPr>
        <p:spPr>
          <a:xfrm>
            <a:off x="2057305" y="2556433"/>
            <a:ext cx="7060975" cy="974407"/>
          </a:xfrm>
          <a:prstGeom prst="rect">
            <a:avLst/>
          </a:prstGeom>
        </p:spPr>
        <p:txBody>
          <a:bodyPr lIns="0" tIns="0" rIns="0" bIns="0" rtlCol="0" anchor="t">
            <a:spAutoFit/>
          </a:bodyPr>
          <a:lstStyle/>
          <a:p>
            <a:pPr algn="l">
              <a:lnSpc>
                <a:spcPts val="7440"/>
              </a:lnSpc>
            </a:pPr>
            <a:r>
              <a:rPr lang="en-US" sz="6000" b="1">
                <a:solidFill>
                  <a:srgbClr val="000000"/>
                </a:solidFill>
                <a:latin typeface="AU Passata Bold"/>
                <a:ea typeface="AU Passata Bold"/>
                <a:cs typeface="AU Passata Bold"/>
                <a:sym typeface="AU Passata Bold"/>
              </a:rPr>
              <a:t>OUR EMPLOYEES</a:t>
            </a:r>
          </a:p>
        </p:txBody>
      </p:sp>
      <p:sp>
        <p:nvSpPr>
          <p:cNvPr id="20" name="TextBox 20"/>
          <p:cNvSpPr txBox="1"/>
          <p:nvPr/>
        </p:nvSpPr>
        <p:spPr>
          <a:xfrm>
            <a:off x="2057305" y="3686423"/>
            <a:ext cx="6826885" cy="568960"/>
          </a:xfrm>
          <a:prstGeom prst="rect">
            <a:avLst/>
          </a:prstGeom>
        </p:spPr>
        <p:txBody>
          <a:bodyPr lIns="0" tIns="0" rIns="0" bIns="0" rtlCol="0" anchor="t">
            <a:spAutoFit/>
          </a:bodyPr>
          <a:lstStyle/>
          <a:p>
            <a:pPr algn="l">
              <a:lnSpc>
                <a:spcPts val="2239"/>
              </a:lnSpc>
              <a:spcBef>
                <a:spcPct val="0"/>
              </a:spcBef>
            </a:pPr>
            <a:r>
              <a:rPr lang="en-US" sz="1599" b="1" spc="1071">
                <a:solidFill>
                  <a:srgbClr val="003E5C"/>
                </a:solidFill>
                <a:latin typeface="AU Passata Bold"/>
                <a:ea typeface="AU Passata Bold"/>
                <a:cs typeface="AU Passata Bold"/>
                <a:sym typeface="AU Passata Bold"/>
              </a:rPr>
              <a:t>AT THE DEPARTMENT OF FOOD SCIENCE</a:t>
            </a:r>
          </a:p>
        </p:txBody>
      </p:sp>
      <p:sp>
        <p:nvSpPr>
          <p:cNvPr id="21" name="TextBox 21"/>
          <p:cNvSpPr txBox="1"/>
          <p:nvPr/>
        </p:nvSpPr>
        <p:spPr>
          <a:xfrm>
            <a:off x="2442763" y="6020491"/>
            <a:ext cx="1642663" cy="735965"/>
          </a:xfrm>
          <a:prstGeom prst="rect">
            <a:avLst/>
          </a:prstGeom>
        </p:spPr>
        <p:txBody>
          <a:bodyPr lIns="0" tIns="0" rIns="0" bIns="0" rtlCol="0" anchor="t">
            <a:spAutoFit/>
          </a:bodyPr>
          <a:lstStyle/>
          <a:p>
            <a:pPr algn="ctr">
              <a:lnSpc>
                <a:spcPts val="1960"/>
              </a:lnSpc>
              <a:spcBef>
                <a:spcPct val="0"/>
              </a:spcBef>
            </a:pPr>
            <a:r>
              <a:rPr lang="en-US" sz="1400">
                <a:solidFill>
                  <a:srgbClr val="FFFFFF"/>
                </a:solidFill>
                <a:latin typeface="AU Passata"/>
                <a:ea typeface="AU Passata"/>
                <a:cs typeface="AU Passata"/>
                <a:sym typeface="AU Passata"/>
              </a:rPr>
              <a:t>Senior scientists / Assoc. Prof. / Prof. / HOD</a:t>
            </a:r>
          </a:p>
        </p:txBody>
      </p:sp>
      <p:sp>
        <p:nvSpPr>
          <p:cNvPr id="22" name="TextBox 22"/>
          <p:cNvSpPr txBox="1"/>
          <p:nvPr/>
        </p:nvSpPr>
        <p:spPr>
          <a:xfrm>
            <a:off x="4413187" y="6020491"/>
            <a:ext cx="1566665" cy="488315"/>
          </a:xfrm>
          <a:prstGeom prst="rect">
            <a:avLst/>
          </a:prstGeom>
        </p:spPr>
        <p:txBody>
          <a:bodyPr lIns="0" tIns="0" rIns="0" bIns="0" rtlCol="0" anchor="t">
            <a:spAutoFit/>
          </a:bodyPr>
          <a:lstStyle/>
          <a:p>
            <a:pPr algn="ctr">
              <a:lnSpc>
                <a:spcPts val="1960"/>
              </a:lnSpc>
              <a:spcBef>
                <a:spcPct val="0"/>
              </a:spcBef>
            </a:pPr>
            <a:r>
              <a:rPr lang="en-US" sz="1400">
                <a:solidFill>
                  <a:srgbClr val="FFFFFF"/>
                </a:solidFill>
                <a:latin typeface="AU Passata"/>
                <a:ea typeface="AU Passata"/>
                <a:cs typeface="AU Passata"/>
                <a:sym typeface="AU Passata"/>
              </a:rPr>
              <a:t>Assist. Prof. (tenure track) &amp; Post Docs</a:t>
            </a:r>
          </a:p>
        </p:txBody>
      </p:sp>
      <p:sp>
        <p:nvSpPr>
          <p:cNvPr id="23" name="TextBox 23"/>
          <p:cNvSpPr txBox="1"/>
          <p:nvPr/>
        </p:nvSpPr>
        <p:spPr>
          <a:xfrm>
            <a:off x="6513252" y="6020491"/>
            <a:ext cx="1241396" cy="240665"/>
          </a:xfrm>
          <a:prstGeom prst="rect">
            <a:avLst/>
          </a:prstGeom>
        </p:spPr>
        <p:txBody>
          <a:bodyPr lIns="0" tIns="0" rIns="0" bIns="0" rtlCol="0" anchor="t">
            <a:spAutoFit/>
          </a:bodyPr>
          <a:lstStyle/>
          <a:p>
            <a:pPr algn="ctr">
              <a:lnSpc>
                <a:spcPts val="1960"/>
              </a:lnSpc>
              <a:spcBef>
                <a:spcPct val="0"/>
              </a:spcBef>
            </a:pPr>
            <a:r>
              <a:rPr lang="en-US" sz="1400">
                <a:solidFill>
                  <a:srgbClr val="FFFFFF"/>
                </a:solidFill>
                <a:latin typeface="AU Passata"/>
                <a:ea typeface="AU Passata"/>
                <a:cs typeface="AU Passata"/>
                <a:sym typeface="AU Passata"/>
              </a:rPr>
              <a:t>PhD Students</a:t>
            </a:r>
          </a:p>
        </p:txBody>
      </p:sp>
      <p:sp>
        <p:nvSpPr>
          <p:cNvPr id="24" name="TextBox 24"/>
          <p:cNvSpPr txBox="1"/>
          <p:nvPr/>
        </p:nvSpPr>
        <p:spPr>
          <a:xfrm>
            <a:off x="8084374" y="6020491"/>
            <a:ext cx="1971578" cy="735965"/>
          </a:xfrm>
          <a:prstGeom prst="rect">
            <a:avLst/>
          </a:prstGeom>
        </p:spPr>
        <p:txBody>
          <a:bodyPr lIns="0" tIns="0" rIns="0" bIns="0" rtlCol="0" anchor="t">
            <a:spAutoFit/>
          </a:bodyPr>
          <a:lstStyle/>
          <a:p>
            <a:pPr algn="ctr">
              <a:lnSpc>
                <a:spcPts val="1960"/>
              </a:lnSpc>
              <a:spcBef>
                <a:spcPct val="0"/>
              </a:spcBef>
            </a:pPr>
            <a:r>
              <a:rPr lang="en-US" sz="1400">
                <a:solidFill>
                  <a:srgbClr val="FFFFFF"/>
                </a:solidFill>
                <a:latin typeface="AU Passata"/>
                <a:ea typeface="AU Passata"/>
                <a:cs typeface="AU Passata"/>
                <a:sym typeface="AU Passata"/>
              </a:rPr>
              <a:t>Academic-technical staff incl. fundraiser &amp; science communicator</a:t>
            </a:r>
          </a:p>
        </p:txBody>
      </p:sp>
      <p:pic>
        <p:nvPicPr>
          <p:cNvPr id="25" name="Picture 25"/>
          <p:cNvPicPr>
            <a:picLocks noChangeAspect="1"/>
          </p:cNvPicPr>
          <p:nvPr/>
        </p:nvPicPr>
        <p:blipFill>
          <a:blip r:embed="rId12"/>
          <a:stretch>
            <a:fillRect/>
          </a:stretch>
        </p:blipFill>
        <p:spPr>
          <a:xfrm>
            <a:off x="2389973" y="6794240"/>
            <a:ext cx="1489675" cy="868977"/>
          </a:xfrm>
          <a:prstGeom prst="rect">
            <a:avLst/>
          </a:prstGeom>
        </p:spPr>
      </p:pic>
      <p:pic>
        <p:nvPicPr>
          <p:cNvPr id="26" name="Picture 26"/>
          <p:cNvPicPr>
            <a:picLocks noChangeAspect="1"/>
          </p:cNvPicPr>
          <p:nvPr/>
        </p:nvPicPr>
        <p:blipFill>
          <a:blip r:embed="rId13"/>
          <a:stretch>
            <a:fillRect/>
          </a:stretch>
        </p:blipFill>
        <p:spPr>
          <a:xfrm>
            <a:off x="4451682" y="6794240"/>
            <a:ext cx="1489675" cy="868977"/>
          </a:xfrm>
          <a:prstGeom prst="rect">
            <a:avLst/>
          </a:prstGeom>
        </p:spPr>
      </p:pic>
      <p:sp>
        <p:nvSpPr>
          <p:cNvPr id="27" name="TextBox 27"/>
          <p:cNvSpPr txBox="1"/>
          <p:nvPr/>
        </p:nvSpPr>
        <p:spPr>
          <a:xfrm>
            <a:off x="2514113" y="7672428"/>
            <a:ext cx="1241396" cy="488315"/>
          </a:xfrm>
          <a:prstGeom prst="rect">
            <a:avLst/>
          </a:prstGeom>
        </p:spPr>
        <p:txBody>
          <a:bodyPr lIns="0" tIns="0" rIns="0" bIns="0" rtlCol="0" anchor="t">
            <a:spAutoFit/>
          </a:bodyPr>
          <a:lstStyle/>
          <a:p>
            <a:pPr algn="ctr">
              <a:lnSpc>
                <a:spcPts val="1960"/>
              </a:lnSpc>
              <a:spcBef>
                <a:spcPct val="0"/>
              </a:spcBef>
            </a:pPr>
            <a:r>
              <a:rPr lang="en-US" sz="1400">
                <a:solidFill>
                  <a:srgbClr val="FFFFFF"/>
                </a:solidFill>
                <a:latin typeface="AU Passata"/>
                <a:ea typeface="AU Passata"/>
                <a:cs typeface="AU Passata"/>
                <a:sym typeface="AU Passata"/>
              </a:rPr>
              <a:t>Technical staff (varies pr.year)</a:t>
            </a:r>
          </a:p>
        </p:txBody>
      </p:sp>
      <p:sp>
        <p:nvSpPr>
          <p:cNvPr id="28" name="TextBox 28"/>
          <p:cNvSpPr txBox="1"/>
          <p:nvPr/>
        </p:nvSpPr>
        <p:spPr>
          <a:xfrm>
            <a:off x="4575822" y="7710528"/>
            <a:ext cx="1241396" cy="240665"/>
          </a:xfrm>
          <a:prstGeom prst="rect">
            <a:avLst/>
          </a:prstGeom>
        </p:spPr>
        <p:txBody>
          <a:bodyPr lIns="0" tIns="0" rIns="0" bIns="0" rtlCol="0" anchor="t">
            <a:spAutoFit/>
          </a:bodyPr>
          <a:lstStyle/>
          <a:p>
            <a:pPr algn="ctr">
              <a:lnSpc>
                <a:spcPts val="1960"/>
              </a:lnSpc>
              <a:spcBef>
                <a:spcPct val="0"/>
              </a:spcBef>
            </a:pPr>
            <a:r>
              <a:rPr lang="en-US" sz="1400">
                <a:solidFill>
                  <a:srgbClr val="FFFFFF"/>
                </a:solidFill>
                <a:latin typeface="AU Passata"/>
                <a:ea typeface="AU Passata"/>
                <a:cs typeface="AU Passata"/>
                <a:sym typeface="AU Passata"/>
              </a:rPr>
              <a:t>Secretarial staff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1028700" y="5038118"/>
            <a:ext cx="2456399" cy="2228112"/>
            <a:chOff x="0" y="0"/>
            <a:chExt cx="3275199" cy="2970816"/>
          </a:xfrm>
        </p:grpSpPr>
        <p:pic>
          <p:nvPicPr>
            <p:cNvPr id="5" name="Picture 5"/>
            <p:cNvPicPr>
              <a:picLocks noChangeAspect="1"/>
            </p:cNvPicPr>
            <p:nvPr/>
          </p:nvPicPr>
          <p:blipFill>
            <a:blip r:embed="rId2"/>
            <a:srcRect t="8002" b="29492"/>
            <a:stretch>
              <a:fillRect/>
            </a:stretch>
          </p:blipFill>
          <p:spPr>
            <a:xfrm>
              <a:off x="0" y="0"/>
              <a:ext cx="3275199" cy="2970816"/>
            </a:xfrm>
            <a:prstGeom prst="rect">
              <a:avLst/>
            </a:prstGeom>
          </p:spPr>
        </p:pic>
      </p:grpSp>
      <p:grpSp>
        <p:nvGrpSpPr>
          <p:cNvPr id="6" name="Group 6"/>
          <p:cNvGrpSpPr/>
          <p:nvPr/>
        </p:nvGrpSpPr>
        <p:grpSpPr>
          <a:xfrm>
            <a:off x="4567516" y="5038118"/>
            <a:ext cx="2456399" cy="2228112"/>
            <a:chOff x="0" y="0"/>
            <a:chExt cx="3275199" cy="2970816"/>
          </a:xfrm>
        </p:grpSpPr>
        <p:pic>
          <p:nvPicPr>
            <p:cNvPr id="7" name="Picture 7"/>
            <p:cNvPicPr>
              <a:picLocks noChangeAspect="1"/>
            </p:cNvPicPr>
            <p:nvPr/>
          </p:nvPicPr>
          <p:blipFill>
            <a:blip r:embed="rId3"/>
            <a:srcRect t="14699" b="14699"/>
            <a:stretch>
              <a:fillRect/>
            </a:stretch>
          </p:blipFill>
          <p:spPr>
            <a:xfrm>
              <a:off x="0" y="0"/>
              <a:ext cx="3275199" cy="2970816"/>
            </a:xfrm>
            <a:prstGeom prst="rect">
              <a:avLst/>
            </a:prstGeom>
          </p:spPr>
        </p:pic>
      </p:grpSp>
      <p:grpSp>
        <p:nvGrpSpPr>
          <p:cNvPr id="8" name="Group 8"/>
          <p:cNvGrpSpPr/>
          <p:nvPr/>
        </p:nvGrpSpPr>
        <p:grpSpPr>
          <a:xfrm>
            <a:off x="8109765" y="5038243"/>
            <a:ext cx="2456399" cy="2228112"/>
            <a:chOff x="0" y="0"/>
            <a:chExt cx="3275199" cy="2970816"/>
          </a:xfrm>
        </p:grpSpPr>
        <p:pic>
          <p:nvPicPr>
            <p:cNvPr id="9" name="Picture 9"/>
            <p:cNvPicPr>
              <a:picLocks noChangeAspect="1"/>
            </p:cNvPicPr>
            <p:nvPr/>
          </p:nvPicPr>
          <p:blipFill>
            <a:blip r:embed="rId4"/>
            <a:srcRect t="10089" b="10089"/>
            <a:stretch>
              <a:fillRect/>
            </a:stretch>
          </p:blipFill>
          <p:spPr>
            <a:xfrm>
              <a:off x="0" y="0"/>
              <a:ext cx="3275199" cy="2970816"/>
            </a:xfrm>
            <a:prstGeom prst="rect">
              <a:avLst/>
            </a:prstGeom>
          </p:spPr>
        </p:pic>
      </p:grpSp>
      <p:grpSp>
        <p:nvGrpSpPr>
          <p:cNvPr id="10" name="Group 10"/>
          <p:cNvGrpSpPr/>
          <p:nvPr/>
        </p:nvGrpSpPr>
        <p:grpSpPr>
          <a:xfrm>
            <a:off x="11870482" y="5038243"/>
            <a:ext cx="2456399" cy="2228112"/>
            <a:chOff x="0" y="0"/>
            <a:chExt cx="3275199" cy="2970816"/>
          </a:xfrm>
        </p:grpSpPr>
        <p:pic>
          <p:nvPicPr>
            <p:cNvPr id="11" name="Picture 11"/>
            <p:cNvPicPr>
              <a:picLocks noChangeAspect="1"/>
            </p:cNvPicPr>
            <p:nvPr/>
          </p:nvPicPr>
          <p:blipFill>
            <a:blip r:embed="rId5"/>
            <a:srcRect l="29613" t="26748" r="34596" b="24467"/>
            <a:stretch>
              <a:fillRect/>
            </a:stretch>
          </p:blipFill>
          <p:spPr>
            <a:xfrm>
              <a:off x="0" y="0"/>
              <a:ext cx="3275199" cy="2970816"/>
            </a:xfrm>
            <a:prstGeom prst="rect">
              <a:avLst/>
            </a:prstGeom>
          </p:spPr>
        </p:pic>
      </p:grpSp>
      <p:grpSp>
        <p:nvGrpSpPr>
          <p:cNvPr id="12" name="Group 12"/>
          <p:cNvGrpSpPr/>
          <p:nvPr/>
        </p:nvGrpSpPr>
        <p:grpSpPr>
          <a:xfrm>
            <a:off x="8521429" y="1614603"/>
            <a:ext cx="1245141" cy="47625"/>
            <a:chOff x="0" y="0"/>
            <a:chExt cx="327938" cy="12543"/>
          </a:xfrm>
        </p:grpSpPr>
        <p:sp>
          <p:nvSpPr>
            <p:cNvPr id="13" name="Freeform 13"/>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4" name="TextBox 14"/>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834744"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16" name="Freeform 16"/>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grpSp>
        <p:nvGrpSpPr>
          <p:cNvPr id="17" name="Group 17"/>
          <p:cNvGrpSpPr/>
          <p:nvPr/>
        </p:nvGrpSpPr>
        <p:grpSpPr>
          <a:xfrm>
            <a:off x="15412731" y="5038118"/>
            <a:ext cx="2456399" cy="2228112"/>
            <a:chOff x="0" y="0"/>
            <a:chExt cx="3275199" cy="2970816"/>
          </a:xfrm>
        </p:grpSpPr>
        <p:pic>
          <p:nvPicPr>
            <p:cNvPr id="18" name="Picture 18"/>
            <p:cNvPicPr>
              <a:picLocks noChangeAspect="1"/>
            </p:cNvPicPr>
            <p:nvPr/>
          </p:nvPicPr>
          <p:blipFill>
            <a:blip r:embed="rId8"/>
            <a:srcRect t="8551" b="742"/>
            <a:stretch>
              <a:fillRect/>
            </a:stretch>
          </p:blipFill>
          <p:spPr>
            <a:xfrm>
              <a:off x="0" y="0"/>
              <a:ext cx="3275199" cy="2970816"/>
            </a:xfrm>
            <a:prstGeom prst="rect">
              <a:avLst/>
            </a:prstGeom>
          </p:spPr>
        </p:pic>
      </p:grpSp>
      <p:sp>
        <p:nvSpPr>
          <p:cNvPr id="19" name="Freeform 19"/>
          <p:cNvSpPr/>
          <p:nvPr/>
        </p:nvSpPr>
        <p:spPr>
          <a:xfrm>
            <a:off x="355731" y="252691"/>
            <a:ext cx="3381304" cy="1409536"/>
          </a:xfrm>
          <a:custGeom>
            <a:avLst/>
            <a:gdLst/>
            <a:ahLst/>
            <a:cxnLst/>
            <a:rect l="l" t="t" r="r" b="b"/>
            <a:pathLst>
              <a:path w="3381304" h="1409536">
                <a:moveTo>
                  <a:pt x="0" y="0"/>
                </a:moveTo>
                <a:lnTo>
                  <a:pt x="3381304" y="0"/>
                </a:lnTo>
                <a:lnTo>
                  <a:pt x="3381304" y="1409537"/>
                </a:lnTo>
                <a:lnTo>
                  <a:pt x="0" y="1409537"/>
                </a:lnTo>
                <a:lnTo>
                  <a:pt x="0" y="0"/>
                </a:lnTo>
                <a:close/>
              </a:path>
            </a:pathLst>
          </a:custGeom>
          <a:blipFill>
            <a:blip r:embed="rId9"/>
            <a:stretch>
              <a:fillRect/>
            </a:stretch>
          </a:blipFill>
        </p:spPr>
        <p:txBody>
          <a:bodyPr/>
          <a:lstStyle/>
          <a:p>
            <a:endParaRPr lang="da-DK"/>
          </a:p>
        </p:txBody>
      </p:sp>
      <p:sp>
        <p:nvSpPr>
          <p:cNvPr id="20" name="TextBox 20"/>
          <p:cNvSpPr txBox="1"/>
          <p:nvPr/>
        </p:nvSpPr>
        <p:spPr>
          <a:xfrm>
            <a:off x="4107869" y="3869691"/>
            <a:ext cx="10072261" cy="666115"/>
          </a:xfrm>
          <a:prstGeom prst="rect">
            <a:avLst/>
          </a:prstGeom>
        </p:spPr>
        <p:txBody>
          <a:bodyPr lIns="0" tIns="0" rIns="0" bIns="0" rtlCol="0" anchor="t">
            <a:spAutoFit/>
          </a:bodyPr>
          <a:lstStyle/>
          <a:p>
            <a:pPr algn="ctr">
              <a:lnSpc>
                <a:spcPts val="2659"/>
              </a:lnSpc>
              <a:spcBef>
                <a:spcPct val="0"/>
              </a:spcBef>
            </a:pPr>
            <a:r>
              <a:rPr lang="en-US" sz="1899">
                <a:solidFill>
                  <a:srgbClr val="201E1E"/>
                </a:solidFill>
                <a:latin typeface="AU Passata"/>
                <a:ea typeface="AU Passata"/>
                <a:cs typeface="AU Passata"/>
                <a:sym typeface="AU Passata"/>
              </a:rPr>
              <a:t>Each responsible for their very own research area and team, our Science Team Leaders are key figures in how we organize our research and work at the Department of Food Science.</a:t>
            </a:r>
          </a:p>
        </p:txBody>
      </p:sp>
      <p:sp>
        <p:nvSpPr>
          <p:cNvPr id="21" name="TextBox 21"/>
          <p:cNvSpPr txBox="1"/>
          <p:nvPr/>
        </p:nvSpPr>
        <p:spPr>
          <a:xfrm>
            <a:off x="4914065" y="1922450"/>
            <a:ext cx="8459870" cy="1828419"/>
          </a:xfrm>
          <a:prstGeom prst="rect">
            <a:avLst/>
          </a:prstGeom>
        </p:spPr>
        <p:txBody>
          <a:bodyPr lIns="0" tIns="0" rIns="0" bIns="0" rtlCol="0" anchor="t">
            <a:spAutoFit/>
          </a:bodyPr>
          <a:lstStyle/>
          <a:p>
            <a:pPr algn="ctr">
              <a:lnSpc>
                <a:spcPts val="7068"/>
              </a:lnSpc>
            </a:pPr>
            <a:r>
              <a:rPr lang="en-US" sz="5700" b="1">
                <a:solidFill>
                  <a:srgbClr val="000000"/>
                </a:solidFill>
                <a:latin typeface="AU Passata Bold"/>
                <a:ea typeface="AU Passata Bold"/>
                <a:cs typeface="AU Passata Bold"/>
                <a:sym typeface="AU Passata Bold"/>
              </a:rPr>
              <a:t>MEET OUR SCIENCE TEAM LEADERS</a:t>
            </a:r>
          </a:p>
        </p:txBody>
      </p:sp>
      <p:sp>
        <p:nvSpPr>
          <p:cNvPr id="22" name="TextBox 22"/>
          <p:cNvSpPr txBox="1"/>
          <p:nvPr/>
        </p:nvSpPr>
        <p:spPr>
          <a:xfrm>
            <a:off x="1028700" y="8028481"/>
            <a:ext cx="2035366" cy="559435"/>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Differentiated &amp; Biofunctional Foods</a:t>
            </a:r>
          </a:p>
        </p:txBody>
      </p:sp>
      <p:sp>
        <p:nvSpPr>
          <p:cNvPr id="23" name="TextBox 23"/>
          <p:cNvSpPr txBox="1"/>
          <p:nvPr/>
        </p:nvSpPr>
        <p:spPr>
          <a:xfrm>
            <a:off x="1028700" y="7558723"/>
            <a:ext cx="2445992" cy="287973"/>
          </a:xfrm>
          <a:prstGeom prst="rect">
            <a:avLst/>
          </a:prstGeom>
        </p:spPr>
        <p:txBody>
          <a:bodyPr lIns="0" tIns="0" rIns="0" bIns="0" rtlCol="0" anchor="t">
            <a:spAutoFit/>
          </a:bodyPr>
          <a:lstStyle/>
          <a:p>
            <a:pPr algn="ctr">
              <a:lnSpc>
                <a:spcPts val="2239"/>
              </a:lnSpc>
              <a:spcBef>
                <a:spcPct val="0"/>
              </a:spcBef>
            </a:pPr>
            <a:r>
              <a:rPr lang="en-US" sz="1599" b="1">
                <a:solidFill>
                  <a:srgbClr val="003E5C"/>
                </a:solidFill>
                <a:latin typeface="AU Passata Bold"/>
                <a:ea typeface="AU Passata Bold"/>
                <a:cs typeface="AU Passata Bold"/>
                <a:sym typeface="AU Passata Bold"/>
              </a:rPr>
              <a:t>Jette Feveile Young</a:t>
            </a:r>
          </a:p>
        </p:txBody>
      </p:sp>
      <p:sp>
        <p:nvSpPr>
          <p:cNvPr id="24" name="TextBox 24"/>
          <p:cNvSpPr txBox="1"/>
          <p:nvPr/>
        </p:nvSpPr>
        <p:spPr>
          <a:xfrm>
            <a:off x="4778033" y="8028481"/>
            <a:ext cx="2035366" cy="283210"/>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Food Technology</a:t>
            </a:r>
          </a:p>
        </p:txBody>
      </p:sp>
      <p:sp>
        <p:nvSpPr>
          <p:cNvPr id="25" name="TextBox 25"/>
          <p:cNvSpPr txBox="1"/>
          <p:nvPr/>
        </p:nvSpPr>
        <p:spPr>
          <a:xfrm>
            <a:off x="4567516" y="7558723"/>
            <a:ext cx="2456399" cy="287973"/>
          </a:xfrm>
          <a:prstGeom prst="rect">
            <a:avLst/>
          </a:prstGeom>
        </p:spPr>
        <p:txBody>
          <a:bodyPr lIns="0" tIns="0" rIns="0" bIns="0" rtlCol="0" anchor="t">
            <a:spAutoFit/>
          </a:bodyPr>
          <a:lstStyle/>
          <a:p>
            <a:pPr algn="ctr">
              <a:lnSpc>
                <a:spcPts val="2239"/>
              </a:lnSpc>
              <a:spcBef>
                <a:spcPct val="0"/>
              </a:spcBef>
            </a:pPr>
            <a:r>
              <a:rPr lang="en-US" sz="1599" b="1">
                <a:solidFill>
                  <a:srgbClr val="003E5C"/>
                </a:solidFill>
                <a:latin typeface="AU Passata Bold"/>
                <a:ea typeface="AU Passata Bold"/>
                <a:cs typeface="AU Passata Bold"/>
                <a:sym typeface="AU Passata Bold"/>
              </a:rPr>
              <a:t>Marianne Hammershøj</a:t>
            </a:r>
          </a:p>
        </p:txBody>
      </p:sp>
      <p:sp>
        <p:nvSpPr>
          <p:cNvPr id="26" name="TextBox 26"/>
          <p:cNvSpPr txBox="1"/>
          <p:nvPr/>
        </p:nvSpPr>
        <p:spPr>
          <a:xfrm>
            <a:off x="8328576" y="8028481"/>
            <a:ext cx="2035366" cy="283210"/>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Food Chemistry</a:t>
            </a:r>
          </a:p>
        </p:txBody>
      </p:sp>
      <p:sp>
        <p:nvSpPr>
          <p:cNvPr id="27" name="TextBox 27"/>
          <p:cNvSpPr txBox="1"/>
          <p:nvPr/>
        </p:nvSpPr>
        <p:spPr>
          <a:xfrm>
            <a:off x="8220715" y="7558723"/>
            <a:ext cx="2456399" cy="287973"/>
          </a:xfrm>
          <a:prstGeom prst="rect">
            <a:avLst/>
          </a:prstGeom>
        </p:spPr>
        <p:txBody>
          <a:bodyPr lIns="0" tIns="0" rIns="0" bIns="0" rtlCol="0" anchor="t">
            <a:spAutoFit/>
          </a:bodyPr>
          <a:lstStyle/>
          <a:p>
            <a:pPr algn="ctr">
              <a:lnSpc>
                <a:spcPts val="2239"/>
              </a:lnSpc>
              <a:spcBef>
                <a:spcPct val="0"/>
              </a:spcBef>
            </a:pPr>
            <a:r>
              <a:rPr lang="en-US" sz="1599" b="1">
                <a:solidFill>
                  <a:srgbClr val="003E5C"/>
                </a:solidFill>
                <a:latin typeface="AU Passata Bold"/>
                <a:ea typeface="AU Passata Bold"/>
                <a:cs typeface="AU Passata Bold"/>
                <a:sym typeface="AU Passata Bold"/>
              </a:rPr>
              <a:t>Lars Wiking</a:t>
            </a:r>
          </a:p>
        </p:txBody>
      </p:sp>
      <p:sp>
        <p:nvSpPr>
          <p:cNvPr id="28" name="TextBox 28"/>
          <p:cNvSpPr txBox="1"/>
          <p:nvPr/>
        </p:nvSpPr>
        <p:spPr>
          <a:xfrm>
            <a:off x="12144764" y="8146273"/>
            <a:ext cx="2035366" cy="559435"/>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Plant, Food &amp; Sustainability</a:t>
            </a:r>
          </a:p>
        </p:txBody>
      </p:sp>
      <p:sp>
        <p:nvSpPr>
          <p:cNvPr id="29" name="TextBox 29"/>
          <p:cNvSpPr txBox="1"/>
          <p:nvPr/>
        </p:nvSpPr>
        <p:spPr>
          <a:xfrm>
            <a:off x="11877265" y="7558723"/>
            <a:ext cx="2445992" cy="568960"/>
          </a:xfrm>
          <a:prstGeom prst="rect">
            <a:avLst/>
          </a:prstGeom>
        </p:spPr>
        <p:txBody>
          <a:bodyPr lIns="0" tIns="0" rIns="0" bIns="0" rtlCol="0" anchor="t">
            <a:spAutoFit/>
          </a:bodyPr>
          <a:lstStyle/>
          <a:p>
            <a:pPr algn="ctr">
              <a:lnSpc>
                <a:spcPts val="2239"/>
              </a:lnSpc>
              <a:spcBef>
                <a:spcPct val="0"/>
              </a:spcBef>
            </a:pPr>
            <a:r>
              <a:rPr lang="en-US" sz="1599" b="1">
                <a:solidFill>
                  <a:srgbClr val="003E5C"/>
                </a:solidFill>
                <a:latin typeface="AU Passata Bold"/>
                <a:ea typeface="AU Passata Bold"/>
                <a:cs typeface="AU Passata Bold"/>
                <a:sym typeface="AU Passata Bold"/>
              </a:rPr>
              <a:t>Hanne Lakkenborg Kristensen</a:t>
            </a:r>
          </a:p>
        </p:txBody>
      </p:sp>
      <p:sp>
        <p:nvSpPr>
          <p:cNvPr id="30" name="TextBox 30"/>
          <p:cNvSpPr txBox="1"/>
          <p:nvPr/>
        </p:nvSpPr>
        <p:spPr>
          <a:xfrm>
            <a:off x="15523406" y="7558723"/>
            <a:ext cx="2445992" cy="287973"/>
          </a:xfrm>
          <a:prstGeom prst="rect">
            <a:avLst/>
          </a:prstGeom>
        </p:spPr>
        <p:txBody>
          <a:bodyPr lIns="0" tIns="0" rIns="0" bIns="0" rtlCol="0" anchor="t">
            <a:spAutoFit/>
          </a:bodyPr>
          <a:lstStyle/>
          <a:p>
            <a:pPr algn="ctr">
              <a:lnSpc>
                <a:spcPts val="2239"/>
              </a:lnSpc>
              <a:spcBef>
                <a:spcPct val="0"/>
              </a:spcBef>
            </a:pPr>
            <a:r>
              <a:rPr lang="en-US" sz="1599" b="1">
                <a:solidFill>
                  <a:srgbClr val="003E5C"/>
                </a:solidFill>
                <a:latin typeface="AU Passata Bold"/>
                <a:ea typeface="AU Passata Bold"/>
                <a:cs typeface="AU Passata Bold"/>
                <a:sym typeface="AU Passata Bold"/>
              </a:rPr>
              <a:t>Derek Victor Byrne</a:t>
            </a:r>
          </a:p>
        </p:txBody>
      </p:sp>
      <p:sp>
        <p:nvSpPr>
          <p:cNvPr id="31" name="TextBox 31"/>
          <p:cNvSpPr txBox="1"/>
          <p:nvPr/>
        </p:nvSpPr>
        <p:spPr>
          <a:xfrm>
            <a:off x="15623247" y="8028481"/>
            <a:ext cx="2035366" cy="835660"/>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Food Quality, Perception and Society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003E5C"/>
            </a:solidFill>
          </p:spPr>
          <p:txBody>
            <a:bodyPr/>
            <a:lstStyle/>
            <a:p>
              <a:endParaRPr lang="da-DK"/>
            </a:p>
          </p:txBody>
        </p:sp>
        <p:sp>
          <p:nvSpPr>
            <p:cNvPr id="6" name="TextBox 6"/>
            <p:cNvSpPr txBox="1"/>
            <p:nvPr/>
          </p:nvSpPr>
          <p:spPr>
            <a:xfrm>
              <a:off x="0" y="-38100"/>
              <a:ext cx="1177952" cy="27474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417244" y="2299222"/>
            <a:ext cx="6110588" cy="6055295"/>
            <a:chOff x="0" y="0"/>
            <a:chExt cx="8147451" cy="8073727"/>
          </a:xfrm>
        </p:grpSpPr>
        <p:pic>
          <p:nvPicPr>
            <p:cNvPr id="8" name="Picture 8"/>
            <p:cNvPicPr>
              <a:picLocks noChangeAspect="1"/>
            </p:cNvPicPr>
            <p:nvPr/>
          </p:nvPicPr>
          <p:blipFill>
            <a:blip r:embed="rId2"/>
            <a:srcRect t="12884" b="12884"/>
            <a:stretch>
              <a:fillRect/>
            </a:stretch>
          </p:blipFill>
          <p:spPr>
            <a:xfrm>
              <a:off x="0" y="0"/>
              <a:ext cx="8147451" cy="8073727"/>
            </a:xfrm>
            <a:prstGeom prst="rect">
              <a:avLst/>
            </a:prstGeom>
          </p:spPr>
        </p:pic>
      </p:grpSp>
      <p:sp>
        <p:nvSpPr>
          <p:cNvPr id="9" name="Freeform 9"/>
          <p:cNvSpPr/>
          <p:nvPr/>
        </p:nvSpPr>
        <p:spPr>
          <a:xfrm>
            <a:off x="7527832"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0" name="Freeform 10"/>
          <p:cNvSpPr/>
          <p:nvPr/>
        </p:nvSpPr>
        <p:spPr>
          <a:xfrm>
            <a:off x="-292954" y="86170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grpSp>
        <p:nvGrpSpPr>
          <p:cNvPr id="11" name="Group 11"/>
          <p:cNvGrpSpPr/>
          <p:nvPr/>
        </p:nvGrpSpPr>
        <p:grpSpPr>
          <a:xfrm>
            <a:off x="9384219" y="2068227"/>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483801" y="421902"/>
            <a:ext cx="2911265" cy="1213595"/>
          </a:xfrm>
          <a:custGeom>
            <a:avLst/>
            <a:gdLst/>
            <a:ahLst/>
            <a:cxnLst/>
            <a:rect l="l" t="t" r="r" b="b"/>
            <a:pathLst>
              <a:path w="2911265" h="1213595">
                <a:moveTo>
                  <a:pt x="0" y="0"/>
                </a:moveTo>
                <a:lnTo>
                  <a:pt x="2911265" y="0"/>
                </a:lnTo>
                <a:lnTo>
                  <a:pt x="2911265" y="1213596"/>
                </a:lnTo>
                <a:lnTo>
                  <a:pt x="0" y="1213596"/>
                </a:lnTo>
                <a:lnTo>
                  <a:pt x="0" y="0"/>
                </a:lnTo>
                <a:close/>
              </a:path>
            </a:pathLst>
          </a:custGeom>
          <a:blipFill>
            <a:blip r:embed="rId7"/>
            <a:stretch>
              <a:fillRect/>
            </a:stretch>
          </a:blipFill>
        </p:spPr>
        <p:txBody>
          <a:bodyPr/>
          <a:lstStyle/>
          <a:p>
            <a:endParaRPr lang="da-DK"/>
          </a:p>
        </p:txBody>
      </p:sp>
      <p:sp>
        <p:nvSpPr>
          <p:cNvPr id="15" name="TextBox 15"/>
          <p:cNvSpPr txBox="1"/>
          <p:nvPr/>
        </p:nvSpPr>
        <p:spPr>
          <a:xfrm>
            <a:off x="9384219" y="2576935"/>
            <a:ext cx="8058039" cy="1762760"/>
          </a:xfrm>
          <a:prstGeom prst="rect">
            <a:avLst/>
          </a:prstGeom>
        </p:spPr>
        <p:txBody>
          <a:bodyPr lIns="0" tIns="0" rIns="0" bIns="0" rtlCol="0" anchor="t">
            <a:spAutoFit/>
          </a:bodyPr>
          <a:lstStyle/>
          <a:p>
            <a:pPr algn="l">
              <a:lnSpc>
                <a:spcPts val="6820"/>
              </a:lnSpc>
            </a:pPr>
            <a:r>
              <a:rPr lang="en-US" sz="5500" b="1">
                <a:solidFill>
                  <a:srgbClr val="000000"/>
                </a:solidFill>
                <a:latin typeface="AU Passata Bold"/>
                <a:ea typeface="AU Passata Bold"/>
                <a:cs typeface="AU Passata Bold"/>
                <a:sym typeface="AU Passata Bold"/>
              </a:rPr>
              <a:t>INTRODUCING AU FOOD: 🌱 THE PROFILE</a:t>
            </a:r>
          </a:p>
        </p:txBody>
      </p:sp>
      <p:sp>
        <p:nvSpPr>
          <p:cNvPr id="16" name="TextBox 16"/>
          <p:cNvSpPr txBox="1"/>
          <p:nvPr/>
        </p:nvSpPr>
        <p:spPr>
          <a:xfrm>
            <a:off x="9384219" y="4976450"/>
            <a:ext cx="8246066" cy="2618423"/>
          </a:xfrm>
          <a:prstGeom prst="rect">
            <a:avLst/>
          </a:prstGeom>
        </p:spPr>
        <p:txBody>
          <a:bodyPr lIns="0" tIns="0" rIns="0" bIns="0" rtlCol="0" anchor="t">
            <a:spAutoFit/>
          </a:bodyPr>
          <a:lstStyle/>
          <a:p>
            <a:pPr algn="l">
              <a:lnSpc>
                <a:spcPts val="2939"/>
              </a:lnSpc>
              <a:spcBef>
                <a:spcPct val="0"/>
              </a:spcBef>
            </a:pPr>
            <a:r>
              <a:rPr lang="en-US" sz="2099">
                <a:solidFill>
                  <a:srgbClr val="201E1E"/>
                </a:solidFill>
                <a:latin typeface="AU Passata"/>
                <a:ea typeface="AU Passata"/>
                <a:cs typeface="AU Passata"/>
                <a:sym typeface="AU Passata"/>
              </a:rPr>
              <a:t>AU FOOD conducts basic, strategic, and applied research </a:t>
            </a:r>
            <a:r>
              <a:rPr lang="en-US" sz="2099" b="1">
                <a:solidFill>
                  <a:srgbClr val="201E1E"/>
                </a:solidFill>
                <a:latin typeface="AU Passata Bold"/>
                <a:ea typeface="AU Passata Bold"/>
                <a:cs typeface="AU Passata Bold"/>
                <a:sym typeface="AU Passata Bold"/>
              </a:rPr>
              <a:t>across the full spectrum of food science</a:t>
            </a:r>
            <a:r>
              <a:rPr lang="en-US" sz="2099">
                <a:solidFill>
                  <a:srgbClr val="201E1E"/>
                </a:solidFill>
                <a:latin typeface="AU Passata"/>
                <a:ea typeface="AU Passata"/>
                <a:cs typeface="AU Passata"/>
                <a:sym typeface="AU Passata"/>
              </a:rPr>
              <a:t>. Research spans from the production and quality of raw materials such as fruit, vegetables, meat, and dairy to packaging, sensory analysis, and food chemistry. Through its work, the department contributes to the development of </a:t>
            </a:r>
            <a:r>
              <a:rPr lang="en-US" sz="2099" b="1">
                <a:solidFill>
                  <a:srgbClr val="201E1E"/>
                </a:solidFill>
                <a:latin typeface="AU Passata Bold"/>
                <a:ea typeface="AU Passata Bold"/>
                <a:cs typeface="AU Passata Bold"/>
                <a:sym typeface="AU Passata Bold"/>
              </a:rPr>
              <a:t>innovative solutions</a:t>
            </a:r>
            <a:r>
              <a:rPr lang="en-US" sz="2099">
                <a:solidFill>
                  <a:srgbClr val="201E1E"/>
                </a:solidFill>
                <a:latin typeface="AU Passata"/>
                <a:ea typeface="AU Passata"/>
                <a:cs typeface="AU Passata"/>
                <a:sym typeface="AU Passata"/>
              </a:rPr>
              <a:t> that support </a:t>
            </a:r>
            <a:r>
              <a:rPr lang="en-US" sz="2099" b="1">
                <a:solidFill>
                  <a:srgbClr val="201E1E"/>
                </a:solidFill>
                <a:latin typeface="AU Passata Bold"/>
                <a:ea typeface="AU Passata Bold"/>
                <a:cs typeface="AU Passata Bold"/>
                <a:sym typeface="AU Passata Bold"/>
              </a:rPr>
              <a:t>public health, sustainability, and food safety through research, consultancy, and teaching.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3474" y="0"/>
            <a:ext cx="4384526" cy="10287000"/>
            <a:chOff x="0" y="0"/>
            <a:chExt cx="1154772" cy="2709333"/>
          </a:xfrm>
        </p:grpSpPr>
        <p:sp>
          <p:nvSpPr>
            <p:cNvPr id="3" name="Freeform 3"/>
            <p:cNvSpPr/>
            <p:nvPr/>
          </p:nvSpPr>
          <p:spPr>
            <a:xfrm>
              <a:off x="0" y="0"/>
              <a:ext cx="1154772" cy="2709333"/>
            </a:xfrm>
            <a:custGeom>
              <a:avLst/>
              <a:gdLst/>
              <a:ahLst/>
              <a:cxnLst/>
              <a:rect l="l" t="t" r="r" b="b"/>
              <a:pathLst>
                <a:path w="1154772" h="2709333">
                  <a:moveTo>
                    <a:pt x="0" y="0"/>
                  </a:moveTo>
                  <a:lnTo>
                    <a:pt x="1154772" y="0"/>
                  </a:lnTo>
                  <a:lnTo>
                    <a:pt x="1154772" y="2709333"/>
                  </a:lnTo>
                  <a:lnTo>
                    <a:pt x="0" y="2709333"/>
                  </a:lnTo>
                  <a:close/>
                </a:path>
              </a:pathLst>
            </a:custGeom>
            <a:solidFill>
              <a:srgbClr val="003E5C"/>
            </a:solidFill>
          </p:spPr>
          <p:txBody>
            <a:bodyPr/>
            <a:lstStyle/>
            <a:p>
              <a:endParaRPr lang="da-DK"/>
            </a:p>
          </p:txBody>
        </p:sp>
        <p:sp>
          <p:nvSpPr>
            <p:cNvPr id="4" name="TextBox 4"/>
            <p:cNvSpPr txBox="1"/>
            <p:nvPr/>
          </p:nvSpPr>
          <p:spPr>
            <a:xfrm>
              <a:off x="0" y="-38100"/>
              <a:ext cx="1154772"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006479" y="1206381"/>
            <a:ext cx="7115235" cy="6494299"/>
            <a:chOff x="0" y="0"/>
            <a:chExt cx="9486980" cy="8659066"/>
          </a:xfrm>
        </p:grpSpPr>
        <p:pic>
          <p:nvPicPr>
            <p:cNvPr id="6" name="Picture 6"/>
            <p:cNvPicPr>
              <a:picLocks noChangeAspect="1"/>
            </p:cNvPicPr>
            <p:nvPr/>
          </p:nvPicPr>
          <p:blipFill>
            <a:blip r:embed="rId2"/>
            <a:srcRect t="16213" b="16213"/>
            <a:stretch>
              <a:fillRect/>
            </a:stretch>
          </p:blipFill>
          <p:spPr>
            <a:xfrm>
              <a:off x="0" y="0"/>
              <a:ext cx="9486980" cy="4266033"/>
            </a:xfrm>
            <a:prstGeom prst="rect">
              <a:avLst/>
            </a:prstGeom>
          </p:spPr>
        </p:pic>
        <p:pic>
          <p:nvPicPr>
            <p:cNvPr id="7" name="Picture 7"/>
            <p:cNvPicPr>
              <a:picLocks noChangeAspect="1"/>
            </p:cNvPicPr>
            <p:nvPr/>
          </p:nvPicPr>
          <p:blipFill>
            <a:blip r:embed="rId3"/>
            <a:srcRect l="13498" r="13498"/>
            <a:stretch>
              <a:fillRect/>
            </a:stretch>
          </p:blipFill>
          <p:spPr>
            <a:xfrm>
              <a:off x="0" y="4393033"/>
              <a:ext cx="4679990" cy="4266033"/>
            </a:xfrm>
            <a:prstGeom prst="rect">
              <a:avLst/>
            </a:prstGeom>
          </p:spPr>
        </p:pic>
        <p:pic>
          <p:nvPicPr>
            <p:cNvPr id="8" name="Picture 8"/>
            <p:cNvPicPr>
              <a:picLocks noChangeAspect="1"/>
            </p:cNvPicPr>
            <p:nvPr/>
          </p:nvPicPr>
          <p:blipFill>
            <a:blip r:embed="rId4"/>
            <a:srcRect t="19670" b="19670"/>
            <a:stretch>
              <a:fillRect/>
            </a:stretch>
          </p:blipFill>
          <p:spPr>
            <a:xfrm>
              <a:off x="4806990" y="4393033"/>
              <a:ext cx="4679990" cy="4266033"/>
            </a:xfrm>
            <a:prstGeom prst="rect">
              <a:avLst/>
            </a:prstGeom>
          </p:spPr>
        </p:pic>
      </p:grpSp>
      <p:grpSp>
        <p:nvGrpSpPr>
          <p:cNvPr id="9" name="Group 9"/>
          <p:cNvGrpSpPr/>
          <p:nvPr/>
        </p:nvGrpSpPr>
        <p:grpSpPr>
          <a:xfrm rot="2700000">
            <a:off x="17822553" y="8135882"/>
            <a:ext cx="930895" cy="929405"/>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sp>
        <p:nvSpPr>
          <p:cNvPr id="11" name="Freeform 11"/>
          <p:cNvSpPr/>
          <p:nvPr/>
        </p:nvSpPr>
        <p:spPr>
          <a:xfrm>
            <a:off x="2047048" y="6927467"/>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2" name="Freeform 12"/>
          <p:cNvSpPr/>
          <p:nvPr/>
        </p:nvSpPr>
        <p:spPr>
          <a:xfrm>
            <a:off x="2047048" y="7604859"/>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grpSp>
        <p:nvGrpSpPr>
          <p:cNvPr id="13" name="Group 13"/>
          <p:cNvGrpSpPr/>
          <p:nvPr/>
        </p:nvGrpSpPr>
        <p:grpSpPr>
          <a:xfrm>
            <a:off x="2047048" y="2277349"/>
            <a:ext cx="1245141" cy="47625"/>
            <a:chOff x="0" y="0"/>
            <a:chExt cx="327938" cy="12543"/>
          </a:xfrm>
        </p:grpSpPr>
        <p:sp>
          <p:nvSpPr>
            <p:cNvPr id="14" name="Freeform 14"/>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5" name="TextBox 15"/>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7496534"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a-DK"/>
          </a:p>
        </p:txBody>
      </p:sp>
      <p:sp>
        <p:nvSpPr>
          <p:cNvPr id="17" name="Freeform 17"/>
          <p:cNvSpPr/>
          <p:nvPr/>
        </p:nvSpPr>
        <p:spPr>
          <a:xfrm>
            <a:off x="17492038" y="4132894"/>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sp>
        <p:nvSpPr>
          <p:cNvPr id="18" name="Freeform 18"/>
          <p:cNvSpPr/>
          <p:nvPr/>
        </p:nvSpPr>
        <p:spPr>
          <a:xfrm>
            <a:off x="2047048" y="5565433"/>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a-DK"/>
          </a:p>
        </p:txBody>
      </p:sp>
      <p:sp>
        <p:nvSpPr>
          <p:cNvPr id="19" name="Freeform 19"/>
          <p:cNvSpPr/>
          <p:nvPr/>
        </p:nvSpPr>
        <p:spPr>
          <a:xfrm>
            <a:off x="2047048" y="6246450"/>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da-DK"/>
          </a:p>
        </p:txBody>
      </p:sp>
      <p:sp>
        <p:nvSpPr>
          <p:cNvPr id="20" name="Freeform 20"/>
          <p:cNvSpPr/>
          <p:nvPr/>
        </p:nvSpPr>
        <p:spPr>
          <a:xfrm>
            <a:off x="501669" y="300119"/>
            <a:ext cx="3495550" cy="1457161"/>
          </a:xfrm>
          <a:custGeom>
            <a:avLst/>
            <a:gdLst/>
            <a:ahLst/>
            <a:cxnLst/>
            <a:rect l="l" t="t" r="r" b="b"/>
            <a:pathLst>
              <a:path w="3495550" h="1457161">
                <a:moveTo>
                  <a:pt x="0" y="0"/>
                </a:moveTo>
                <a:lnTo>
                  <a:pt x="3495550" y="0"/>
                </a:lnTo>
                <a:lnTo>
                  <a:pt x="3495550" y="1457162"/>
                </a:lnTo>
                <a:lnTo>
                  <a:pt x="0" y="1457162"/>
                </a:lnTo>
                <a:lnTo>
                  <a:pt x="0" y="0"/>
                </a:lnTo>
                <a:close/>
              </a:path>
            </a:pathLst>
          </a:custGeom>
          <a:blipFill>
            <a:blip r:embed="rId17"/>
            <a:stretch>
              <a:fillRect/>
            </a:stretch>
          </a:blipFill>
        </p:spPr>
        <p:txBody>
          <a:bodyPr/>
          <a:lstStyle/>
          <a:p>
            <a:endParaRPr lang="da-DK"/>
          </a:p>
        </p:txBody>
      </p:sp>
      <p:sp>
        <p:nvSpPr>
          <p:cNvPr id="21" name="Freeform 21"/>
          <p:cNvSpPr/>
          <p:nvPr/>
        </p:nvSpPr>
        <p:spPr>
          <a:xfrm>
            <a:off x="7815401" y="6220415"/>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a-DK"/>
          </a:p>
        </p:txBody>
      </p:sp>
      <p:sp>
        <p:nvSpPr>
          <p:cNvPr id="22" name="Freeform 22"/>
          <p:cNvSpPr/>
          <p:nvPr/>
        </p:nvSpPr>
        <p:spPr>
          <a:xfrm>
            <a:off x="7815401" y="6910957"/>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23" name="Freeform 23"/>
          <p:cNvSpPr/>
          <p:nvPr/>
        </p:nvSpPr>
        <p:spPr>
          <a:xfrm>
            <a:off x="7815401" y="7604859"/>
            <a:ext cx="404792" cy="404792"/>
          </a:xfrm>
          <a:custGeom>
            <a:avLst/>
            <a:gdLst/>
            <a:ahLst/>
            <a:cxnLst/>
            <a:rect l="l" t="t" r="r" b="b"/>
            <a:pathLst>
              <a:path w="404792" h="404792">
                <a:moveTo>
                  <a:pt x="0" y="0"/>
                </a:moveTo>
                <a:lnTo>
                  <a:pt x="404792" y="0"/>
                </a:lnTo>
                <a:lnTo>
                  <a:pt x="404792" y="404792"/>
                </a:lnTo>
                <a:lnTo>
                  <a:pt x="0" y="4047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24" name="Freeform 24"/>
          <p:cNvSpPr/>
          <p:nvPr/>
        </p:nvSpPr>
        <p:spPr>
          <a:xfrm>
            <a:off x="7938667" y="3068446"/>
            <a:ext cx="4232646" cy="2790019"/>
          </a:xfrm>
          <a:custGeom>
            <a:avLst/>
            <a:gdLst/>
            <a:ahLst/>
            <a:cxnLst/>
            <a:rect l="l" t="t" r="r" b="b"/>
            <a:pathLst>
              <a:path w="4232646" h="2790019">
                <a:moveTo>
                  <a:pt x="0" y="0"/>
                </a:moveTo>
                <a:lnTo>
                  <a:pt x="4232646" y="0"/>
                </a:lnTo>
                <a:lnTo>
                  <a:pt x="4232646" y="2790019"/>
                </a:lnTo>
                <a:lnTo>
                  <a:pt x="0" y="2790019"/>
                </a:lnTo>
                <a:lnTo>
                  <a:pt x="0" y="0"/>
                </a:lnTo>
                <a:close/>
              </a:path>
            </a:pathLst>
          </a:custGeom>
          <a:blipFill>
            <a:blip r:embed="rId18"/>
            <a:stretch>
              <a:fillRect/>
            </a:stretch>
          </a:blipFill>
        </p:spPr>
        <p:txBody>
          <a:bodyPr/>
          <a:lstStyle/>
          <a:p>
            <a:endParaRPr lang="da-DK"/>
          </a:p>
        </p:txBody>
      </p:sp>
      <p:sp>
        <p:nvSpPr>
          <p:cNvPr id="25" name="TextBox 25"/>
          <p:cNvSpPr txBox="1"/>
          <p:nvPr/>
        </p:nvSpPr>
        <p:spPr>
          <a:xfrm>
            <a:off x="2047048" y="4094794"/>
            <a:ext cx="5684217" cy="880745"/>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AU Passata"/>
                <a:ea typeface="AU Passata"/>
                <a:cs typeface="AU Passata"/>
                <a:sym typeface="AU Passata"/>
              </a:rPr>
              <a:t>Interested in reaching out, collaborating or just getting to know us even better? Please contact us using the information below:</a:t>
            </a:r>
          </a:p>
        </p:txBody>
      </p:sp>
      <p:sp>
        <p:nvSpPr>
          <p:cNvPr id="26" name="TextBox 26"/>
          <p:cNvSpPr txBox="1"/>
          <p:nvPr/>
        </p:nvSpPr>
        <p:spPr>
          <a:xfrm>
            <a:off x="2705507" y="5585901"/>
            <a:ext cx="3316685" cy="28321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AU Passata"/>
                <a:ea typeface="AU Passata"/>
                <a:cs typeface="AU Passata"/>
                <a:sym typeface="AU Passata"/>
              </a:rPr>
              <a:t>+45 87 15 60 00</a:t>
            </a:r>
          </a:p>
        </p:txBody>
      </p:sp>
      <p:sp>
        <p:nvSpPr>
          <p:cNvPr id="27" name="TextBox 27"/>
          <p:cNvSpPr txBox="1"/>
          <p:nvPr/>
        </p:nvSpPr>
        <p:spPr>
          <a:xfrm>
            <a:off x="2705507" y="6266918"/>
            <a:ext cx="3316685" cy="28321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AU Passata"/>
                <a:ea typeface="AU Passata"/>
                <a:cs typeface="AU Passata"/>
                <a:sym typeface="AU Passata"/>
              </a:rPr>
              <a:t>www.aufood.dk</a:t>
            </a:r>
          </a:p>
        </p:txBody>
      </p:sp>
      <p:sp>
        <p:nvSpPr>
          <p:cNvPr id="28" name="TextBox 28"/>
          <p:cNvSpPr txBox="1"/>
          <p:nvPr/>
        </p:nvSpPr>
        <p:spPr>
          <a:xfrm>
            <a:off x="2705507" y="6947935"/>
            <a:ext cx="3316685" cy="28321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AU Passata"/>
                <a:ea typeface="AU Passata"/>
                <a:cs typeface="AU Passata"/>
                <a:sym typeface="AU Passata"/>
              </a:rPr>
              <a:t>food@au.dk</a:t>
            </a:r>
          </a:p>
        </p:txBody>
      </p:sp>
      <p:sp>
        <p:nvSpPr>
          <p:cNvPr id="29" name="TextBox 29"/>
          <p:cNvSpPr txBox="1"/>
          <p:nvPr/>
        </p:nvSpPr>
        <p:spPr>
          <a:xfrm>
            <a:off x="2705507" y="7625327"/>
            <a:ext cx="5109894" cy="28321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AU Passata"/>
                <a:ea typeface="AU Passata"/>
                <a:cs typeface="AU Passata"/>
                <a:sym typeface="AU Passata"/>
              </a:rPr>
              <a:t>Agro Food Park 48, 8200 Aarhus N</a:t>
            </a:r>
          </a:p>
        </p:txBody>
      </p:sp>
      <p:sp>
        <p:nvSpPr>
          <p:cNvPr id="30" name="TextBox 30"/>
          <p:cNvSpPr txBox="1"/>
          <p:nvPr/>
        </p:nvSpPr>
        <p:spPr>
          <a:xfrm>
            <a:off x="2047048" y="2585197"/>
            <a:ext cx="6347594" cy="974407"/>
          </a:xfrm>
          <a:prstGeom prst="rect">
            <a:avLst/>
          </a:prstGeom>
        </p:spPr>
        <p:txBody>
          <a:bodyPr lIns="0" tIns="0" rIns="0" bIns="0" rtlCol="0" anchor="t">
            <a:spAutoFit/>
          </a:bodyPr>
          <a:lstStyle/>
          <a:p>
            <a:pPr algn="l">
              <a:lnSpc>
                <a:spcPts val="7440"/>
              </a:lnSpc>
            </a:pPr>
            <a:r>
              <a:rPr lang="en-US" sz="6000" b="1">
                <a:solidFill>
                  <a:srgbClr val="000000"/>
                </a:solidFill>
                <a:latin typeface="AU Passata Bold"/>
                <a:ea typeface="AU Passata Bold"/>
                <a:cs typeface="AU Passata Bold"/>
                <a:sym typeface="AU Passata Bold"/>
              </a:rPr>
              <a:t>CONTACT US</a:t>
            </a:r>
          </a:p>
        </p:txBody>
      </p:sp>
      <p:sp>
        <p:nvSpPr>
          <p:cNvPr id="31" name="TextBox 31"/>
          <p:cNvSpPr txBox="1"/>
          <p:nvPr/>
        </p:nvSpPr>
        <p:spPr>
          <a:xfrm>
            <a:off x="7938667" y="2173399"/>
            <a:ext cx="4088898" cy="890270"/>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AU Passata"/>
                <a:ea typeface="AU Passata"/>
                <a:cs typeface="AU Passata"/>
                <a:sym typeface="AU Passata"/>
              </a:rPr>
              <a:t>Or reach out to our </a:t>
            </a:r>
            <a:r>
              <a:rPr lang="en-US" sz="1699" b="1">
                <a:solidFill>
                  <a:srgbClr val="000000"/>
                </a:solidFill>
                <a:latin typeface="AU Passata Bold"/>
                <a:ea typeface="AU Passata Bold"/>
                <a:cs typeface="AU Passata Bold"/>
                <a:sym typeface="AU Passata Bold"/>
              </a:rPr>
              <a:t>fundraisers &amp; business developer,</a:t>
            </a:r>
            <a:r>
              <a:rPr lang="en-US" sz="1699">
                <a:solidFill>
                  <a:srgbClr val="000000"/>
                </a:solidFill>
                <a:latin typeface="AU Passata"/>
                <a:ea typeface="AU Passata"/>
                <a:cs typeface="AU Passata"/>
                <a:sym typeface="AU Passata"/>
              </a:rPr>
              <a:t> Asger Munch Smidt-Jensen, at:</a:t>
            </a:r>
          </a:p>
          <a:p>
            <a:pPr algn="l">
              <a:lnSpc>
                <a:spcPts val="2379"/>
              </a:lnSpc>
              <a:spcBef>
                <a:spcPct val="0"/>
              </a:spcBef>
            </a:pPr>
            <a:endParaRPr lang="en-US" sz="1699">
              <a:solidFill>
                <a:srgbClr val="000000"/>
              </a:solidFill>
              <a:latin typeface="AU Passata"/>
              <a:ea typeface="AU Passata"/>
              <a:cs typeface="AU Passata"/>
              <a:sym typeface="AU Passata"/>
            </a:endParaRPr>
          </a:p>
        </p:txBody>
      </p:sp>
      <p:sp>
        <p:nvSpPr>
          <p:cNvPr id="32" name="TextBox 32"/>
          <p:cNvSpPr txBox="1"/>
          <p:nvPr/>
        </p:nvSpPr>
        <p:spPr>
          <a:xfrm>
            <a:off x="8394641" y="6259933"/>
            <a:ext cx="4088898" cy="290195"/>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AU Passata"/>
                <a:ea typeface="AU Passata"/>
                <a:cs typeface="AU Passata"/>
                <a:sym typeface="AU Passata"/>
              </a:rPr>
              <a:t>+45 20 96 25 41</a:t>
            </a:r>
          </a:p>
        </p:txBody>
      </p:sp>
      <p:sp>
        <p:nvSpPr>
          <p:cNvPr id="33" name="TextBox 33"/>
          <p:cNvSpPr txBox="1"/>
          <p:nvPr/>
        </p:nvSpPr>
        <p:spPr>
          <a:xfrm>
            <a:off x="8394641" y="6965715"/>
            <a:ext cx="4088898" cy="290195"/>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AU Passata"/>
                <a:ea typeface="AU Passata"/>
                <a:cs typeface="AU Passata"/>
                <a:sym typeface="AU Passata"/>
              </a:rPr>
              <a:t>asje@food.au.dk</a:t>
            </a:r>
          </a:p>
        </p:txBody>
      </p:sp>
      <p:sp>
        <p:nvSpPr>
          <p:cNvPr id="34" name="TextBox 34"/>
          <p:cNvSpPr txBox="1"/>
          <p:nvPr/>
        </p:nvSpPr>
        <p:spPr>
          <a:xfrm>
            <a:off x="8394641" y="7634852"/>
            <a:ext cx="4088898" cy="880745"/>
          </a:xfrm>
          <a:prstGeom prst="rect">
            <a:avLst/>
          </a:prstGeom>
        </p:spPr>
        <p:txBody>
          <a:bodyPr lIns="0" tIns="0" rIns="0" bIns="0" rtlCol="0" anchor="t">
            <a:spAutoFit/>
          </a:bodyPr>
          <a:lstStyle/>
          <a:p>
            <a:pPr algn="l">
              <a:lnSpc>
                <a:spcPts val="2379"/>
              </a:lnSpc>
              <a:spcBef>
                <a:spcPct val="0"/>
              </a:spcBef>
            </a:pPr>
            <a:r>
              <a:rPr lang="en-US" sz="1699">
                <a:solidFill>
                  <a:srgbClr val="000000"/>
                </a:solidFill>
                <a:latin typeface="AU Passata"/>
                <a:ea typeface="AU Passata"/>
                <a:cs typeface="AU Passata"/>
                <a:sym typeface="AU Passata"/>
              </a:rPr>
              <a:t>Agro Food Park 48</a:t>
            </a:r>
          </a:p>
          <a:p>
            <a:pPr algn="l">
              <a:lnSpc>
                <a:spcPts val="2379"/>
              </a:lnSpc>
              <a:spcBef>
                <a:spcPct val="0"/>
              </a:spcBef>
            </a:pPr>
            <a:r>
              <a:rPr lang="en-US" sz="1699">
                <a:solidFill>
                  <a:srgbClr val="000000"/>
                </a:solidFill>
                <a:latin typeface="AU Passata"/>
                <a:ea typeface="AU Passata"/>
                <a:cs typeface="AU Passata"/>
                <a:sym typeface="AU Passata"/>
              </a:rPr>
              <a:t>Build. 5911-228</a:t>
            </a:r>
          </a:p>
          <a:p>
            <a:pPr algn="l">
              <a:lnSpc>
                <a:spcPts val="2379"/>
              </a:lnSpc>
              <a:spcBef>
                <a:spcPct val="0"/>
              </a:spcBef>
            </a:pPr>
            <a:r>
              <a:rPr lang="en-US" sz="1699">
                <a:solidFill>
                  <a:srgbClr val="000000"/>
                </a:solidFill>
                <a:latin typeface="AU Passata"/>
                <a:ea typeface="AU Passata"/>
                <a:cs typeface="AU Passata"/>
                <a:sym typeface="AU Passata"/>
              </a:rPr>
              <a:t>8200 Aarhus 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da-DK"/>
          </a:p>
        </p:txBody>
      </p:sp>
      <p:grpSp>
        <p:nvGrpSpPr>
          <p:cNvPr id="3" name="Group 3"/>
          <p:cNvGrpSpPr/>
          <p:nvPr/>
        </p:nvGrpSpPr>
        <p:grpSpPr>
          <a:xfrm rot="2700000">
            <a:off x="17822553" y="8135882"/>
            <a:ext cx="930895" cy="92940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grpSp>
        <p:nvGrpSpPr>
          <p:cNvPr id="5" name="Group 5"/>
          <p:cNvGrpSpPr/>
          <p:nvPr/>
        </p:nvGrpSpPr>
        <p:grpSpPr>
          <a:xfrm>
            <a:off x="7494564" y="2377981"/>
            <a:ext cx="3298871" cy="560566"/>
            <a:chOff x="0" y="0"/>
            <a:chExt cx="868839" cy="147639"/>
          </a:xfrm>
        </p:grpSpPr>
        <p:sp>
          <p:nvSpPr>
            <p:cNvPr id="6" name="Freeform 6"/>
            <p:cNvSpPr/>
            <p:nvPr/>
          </p:nvSpPr>
          <p:spPr>
            <a:xfrm>
              <a:off x="0" y="0"/>
              <a:ext cx="868839" cy="147639"/>
            </a:xfrm>
            <a:custGeom>
              <a:avLst/>
              <a:gdLst/>
              <a:ahLst/>
              <a:cxnLst/>
              <a:rect l="l" t="t" r="r" b="b"/>
              <a:pathLst>
                <a:path w="868839" h="147639">
                  <a:moveTo>
                    <a:pt x="0" y="0"/>
                  </a:moveTo>
                  <a:lnTo>
                    <a:pt x="868839" y="0"/>
                  </a:lnTo>
                  <a:lnTo>
                    <a:pt x="868839" y="147639"/>
                  </a:lnTo>
                  <a:lnTo>
                    <a:pt x="0" y="147639"/>
                  </a:lnTo>
                  <a:close/>
                </a:path>
              </a:pathLst>
            </a:custGeom>
            <a:solidFill>
              <a:srgbClr val="003E5C"/>
            </a:solidFill>
          </p:spPr>
          <p:txBody>
            <a:bodyPr/>
            <a:lstStyle/>
            <a:p>
              <a:endParaRPr lang="da-DK"/>
            </a:p>
          </p:txBody>
        </p:sp>
        <p:sp>
          <p:nvSpPr>
            <p:cNvPr id="7" name="TextBox 7"/>
            <p:cNvSpPr txBox="1"/>
            <p:nvPr/>
          </p:nvSpPr>
          <p:spPr>
            <a:xfrm>
              <a:off x="0" y="-38100"/>
              <a:ext cx="868839" cy="185739"/>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8521429" y="7861394"/>
            <a:ext cx="1245141" cy="47625"/>
            <a:chOff x="0" y="0"/>
            <a:chExt cx="327938" cy="12543"/>
          </a:xfrm>
        </p:grpSpPr>
        <p:sp>
          <p:nvSpPr>
            <p:cNvPr id="9" name="Freeform 9"/>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10" name="TextBox 10"/>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4921309" y="23376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2" name="Freeform 12"/>
          <p:cNvSpPr/>
          <p:nvPr/>
        </p:nvSpPr>
        <p:spPr>
          <a:xfrm>
            <a:off x="2194929" y="23376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3" name="Freeform 13"/>
          <p:cNvSpPr/>
          <p:nvPr/>
        </p:nvSpPr>
        <p:spPr>
          <a:xfrm>
            <a:off x="455426" y="307505"/>
            <a:ext cx="2911265" cy="1213595"/>
          </a:xfrm>
          <a:custGeom>
            <a:avLst/>
            <a:gdLst/>
            <a:ahLst/>
            <a:cxnLst/>
            <a:rect l="l" t="t" r="r" b="b"/>
            <a:pathLst>
              <a:path w="2911265" h="1213595">
                <a:moveTo>
                  <a:pt x="0" y="0"/>
                </a:moveTo>
                <a:lnTo>
                  <a:pt x="2911265" y="0"/>
                </a:lnTo>
                <a:lnTo>
                  <a:pt x="2911265" y="1213595"/>
                </a:lnTo>
                <a:lnTo>
                  <a:pt x="0" y="1213595"/>
                </a:lnTo>
                <a:lnTo>
                  <a:pt x="0" y="0"/>
                </a:lnTo>
                <a:close/>
              </a:path>
            </a:pathLst>
          </a:custGeom>
          <a:blipFill>
            <a:blip r:embed="rId5"/>
            <a:stretch>
              <a:fillRect/>
            </a:stretch>
          </a:blipFill>
        </p:spPr>
        <p:txBody>
          <a:bodyPr/>
          <a:lstStyle/>
          <a:p>
            <a:endParaRPr lang="da-DK"/>
          </a:p>
        </p:txBody>
      </p:sp>
      <p:sp>
        <p:nvSpPr>
          <p:cNvPr id="14" name="TextBox 14"/>
          <p:cNvSpPr txBox="1"/>
          <p:nvPr/>
        </p:nvSpPr>
        <p:spPr>
          <a:xfrm>
            <a:off x="3266537" y="2976647"/>
            <a:ext cx="11754926" cy="1921539"/>
          </a:xfrm>
          <a:prstGeom prst="rect">
            <a:avLst/>
          </a:prstGeom>
        </p:spPr>
        <p:txBody>
          <a:bodyPr lIns="0" tIns="0" rIns="0" bIns="0" rtlCol="0" anchor="t">
            <a:spAutoFit/>
          </a:bodyPr>
          <a:lstStyle/>
          <a:p>
            <a:pPr algn="ctr">
              <a:lnSpc>
                <a:spcPts val="15363"/>
              </a:lnSpc>
              <a:spcBef>
                <a:spcPct val="0"/>
              </a:spcBef>
            </a:pPr>
            <a:r>
              <a:rPr lang="en-US" sz="10973" b="1">
                <a:solidFill>
                  <a:srgbClr val="FFFFFF"/>
                </a:solidFill>
                <a:latin typeface="AU Passata Bold"/>
                <a:ea typeface="AU Passata Bold"/>
                <a:cs typeface="AU Passata Bold"/>
                <a:sym typeface="AU Passata Bold"/>
              </a:rPr>
              <a:t>THANKS FOR</a:t>
            </a:r>
          </a:p>
        </p:txBody>
      </p:sp>
      <p:sp>
        <p:nvSpPr>
          <p:cNvPr id="15" name="TextBox 15"/>
          <p:cNvSpPr txBox="1"/>
          <p:nvPr/>
        </p:nvSpPr>
        <p:spPr>
          <a:xfrm>
            <a:off x="3266537" y="4438917"/>
            <a:ext cx="11754926" cy="1921539"/>
          </a:xfrm>
          <a:prstGeom prst="rect">
            <a:avLst/>
          </a:prstGeom>
        </p:spPr>
        <p:txBody>
          <a:bodyPr lIns="0" tIns="0" rIns="0" bIns="0" rtlCol="0" anchor="t">
            <a:spAutoFit/>
          </a:bodyPr>
          <a:lstStyle/>
          <a:p>
            <a:pPr algn="ctr">
              <a:lnSpc>
                <a:spcPts val="15363"/>
              </a:lnSpc>
              <a:spcBef>
                <a:spcPct val="0"/>
              </a:spcBef>
            </a:pPr>
            <a:r>
              <a:rPr lang="en-US" sz="10973" b="1">
                <a:solidFill>
                  <a:srgbClr val="FFFFFF"/>
                </a:solidFill>
                <a:latin typeface="AU Passata Bold"/>
                <a:ea typeface="AU Passata Bold"/>
                <a:cs typeface="AU Passata Bold"/>
                <a:sym typeface="AU Passata Bold"/>
              </a:rPr>
              <a:t>WATCHING</a:t>
            </a:r>
          </a:p>
        </p:txBody>
      </p:sp>
      <p:sp>
        <p:nvSpPr>
          <p:cNvPr id="16" name="TextBox 16"/>
          <p:cNvSpPr txBox="1"/>
          <p:nvPr/>
        </p:nvSpPr>
        <p:spPr>
          <a:xfrm>
            <a:off x="7494564" y="2549753"/>
            <a:ext cx="3298871" cy="198120"/>
          </a:xfrm>
          <a:prstGeom prst="rect">
            <a:avLst/>
          </a:prstGeom>
        </p:spPr>
        <p:txBody>
          <a:bodyPr lIns="0" tIns="0" rIns="0" bIns="0" rtlCol="0" anchor="t">
            <a:spAutoFit/>
          </a:bodyPr>
          <a:lstStyle/>
          <a:p>
            <a:pPr algn="ctr">
              <a:lnSpc>
                <a:spcPts val="1680"/>
              </a:lnSpc>
              <a:spcBef>
                <a:spcPct val="0"/>
              </a:spcBef>
            </a:pPr>
            <a:r>
              <a:rPr lang="en-US" sz="1200" b="1" spc="328">
                <a:solidFill>
                  <a:srgbClr val="FFFFFF"/>
                </a:solidFill>
                <a:latin typeface="AU Passata Bold"/>
                <a:ea typeface="AU Passata Bold"/>
                <a:cs typeface="AU Passata Bold"/>
                <a:sym typeface="AU Passata Bold"/>
              </a:rPr>
              <a:t>PROFILE</a:t>
            </a:r>
          </a:p>
        </p:txBody>
      </p:sp>
      <p:sp>
        <p:nvSpPr>
          <p:cNvPr id="17" name="TextBox 17"/>
          <p:cNvSpPr txBox="1"/>
          <p:nvPr/>
        </p:nvSpPr>
        <p:spPr>
          <a:xfrm>
            <a:off x="4107869" y="6921108"/>
            <a:ext cx="10072261" cy="294958"/>
          </a:xfrm>
          <a:prstGeom prst="rect">
            <a:avLst/>
          </a:prstGeom>
        </p:spPr>
        <p:txBody>
          <a:bodyPr lIns="0" tIns="0" rIns="0" bIns="0" rtlCol="0" anchor="t">
            <a:spAutoFit/>
          </a:bodyPr>
          <a:lstStyle/>
          <a:p>
            <a:pPr algn="ctr">
              <a:lnSpc>
                <a:spcPts val="2379"/>
              </a:lnSpc>
              <a:spcBef>
                <a:spcPct val="0"/>
              </a:spcBef>
            </a:pPr>
            <a:r>
              <a:rPr lang="en-US" sz="1699" b="1">
                <a:solidFill>
                  <a:srgbClr val="FFFFFF"/>
                </a:solidFill>
                <a:latin typeface="AU Passata Bold"/>
                <a:ea typeface="AU Passata Bold"/>
                <a:cs typeface="AU Passata Bold"/>
                <a:sym typeface="AU Passata Bold"/>
              </a:rPr>
              <a:t>🌱 AU FOOD – </a:t>
            </a:r>
            <a:r>
              <a:rPr lang="en-US" sz="1699">
                <a:solidFill>
                  <a:srgbClr val="FFFFFF"/>
                </a:solidFill>
                <a:latin typeface="AU Passata"/>
                <a:ea typeface="AU Passata"/>
                <a:cs typeface="AU Passata"/>
                <a:sym typeface="AU Passata"/>
              </a:rPr>
              <a:t>It’s all about food and food science.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sp>
        <p:nvSpPr>
          <p:cNvPr id="2" name="Freeform 2"/>
          <p:cNvSpPr/>
          <p:nvPr/>
        </p:nvSpPr>
        <p:spPr>
          <a:xfrm>
            <a:off x="5473352" y="3255812"/>
            <a:ext cx="7341296" cy="3060306"/>
          </a:xfrm>
          <a:custGeom>
            <a:avLst/>
            <a:gdLst/>
            <a:ahLst/>
            <a:cxnLst/>
            <a:rect l="l" t="t" r="r" b="b"/>
            <a:pathLst>
              <a:path w="7341296" h="3060306">
                <a:moveTo>
                  <a:pt x="0" y="0"/>
                </a:moveTo>
                <a:lnTo>
                  <a:pt x="7341296" y="0"/>
                </a:lnTo>
                <a:lnTo>
                  <a:pt x="7341296" y="3060306"/>
                </a:lnTo>
                <a:lnTo>
                  <a:pt x="0" y="3060306"/>
                </a:lnTo>
                <a:lnTo>
                  <a:pt x="0" y="0"/>
                </a:lnTo>
                <a:close/>
              </a:path>
            </a:pathLst>
          </a:custGeom>
          <a:blipFill>
            <a:blip r:embed="rId2"/>
            <a:stretch>
              <a:fillRect/>
            </a:stretch>
          </a:blipFill>
        </p:spPr>
        <p:txBody>
          <a:bodyPr/>
          <a:lstStyle/>
          <a:p>
            <a:endParaRPr lang="da-DK"/>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0"/>
            <a:ext cx="18288000" cy="4521860"/>
            <a:chOff x="0" y="0"/>
            <a:chExt cx="24384000" cy="6029147"/>
          </a:xfrm>
        </p:grpSpPr>
        <p:pic>
          <p:nvPicPr>
            <p:cNvPr id="5" name="Picture 5"/>
            <p:cNvPicPr>
              <a:picLocks noChangeAspect="1"/>
            </p:cNvPicPr>
            <p:nvPr/>
          </p:nvPicPr>
          <p:blipFill>
            <a:blip r:embed="rId2">
              <a:alphaModFix amt="87000"/>
            </a:blip>
            <a:srcRect t="31421" b="31421"/>
            <a:stretch>
              <a:fillRect/>
            </a:stretch>
          </p:blipFill>
          <p:spPr>
            <a:xfrm>
              <a:off x="0" y="0"/>
              <a:ext cx="24384000" cy="6029147"/>
            </a:xfrm>
            <a:prstGeom prst="rect">
              <a:avLst/>
            </a:prstGeom>
          </p:spPr>
        </p:pic>
      </p:grpSp>
      <p:grpSp>
        <p:nvGrpSpPr>
          <p:cNvPr id="6" name="Group 6"/>
          <p:cNvGrpSpPr/>
          <p:nvPr/>
        </p:nvGrpSpPr>
        <p:grpSpPr>
          <a:xfrm>
            <a:off x="8521429" y="1791098"/>
            <a:ext cx="1245141" cy="47625"/>
            <a:chOff x="0" y="0"/>
            <a:chExt cx="327938" cy="12543"/>
          </a:xfrm>
        </p:grpSpPr>
        <p:sp>
          <p:nvSpPr>
            <p:cNvPr id="7" name="Freeform 7"/>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8" name="TextBox 8"/>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836010" y="7737286"/>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0" name="Freeform 10"/>
          <p:cNvSpPr/>
          <p:nvPr/>
        </p:nvSpPr>
        <p:spPr>
          <a:xfrm>
            <a:off x="15280228" y="7737286"/>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1" name="Freeform 11"/>
          <p:cNvSpPr/>
          <p:nvPr/>
        </p:nvSpPr>
        <p:spPr>
          <a:xfrm>
            <a:off x="380378" y="421902"/>
            <a:ext cx="2911265" cy="1213595"/>
          </a:xfrm>
          <a:custGeom>
            <a:avLst/>
            <a:gdLst/>
            <a:ahLst/>
            <a:cxnLst/>
            <a:rect l="l" t="t" r="r" b="b"/>
            <a:pathLst>
              <a:path w="2911265" h="1213595">
                <a:moveTo>
                  <a:pt x="0" y="0"/>
                </a:moveTo>
                <a:lnTo>
                  <a:pt x="2911264" y="0"/>
                </a:lnTo>
                <a:lnTo>
                  <a:pt x="2911264" y="1213596"/>
                </a:lnTo>
                <a:lnTo>
                  <a:pt x="0" y="1213596"/>
                </a:lnTo>
                <a:lnTo>
                  <a:pt x="0" y="0"/>
                </a:lnTo>
                <a:close/>
              </a:path>
            </a:pathLst>
          </a:custGeom>
          <a:blipFill>
            <a:blip r:embed="rId5"/>
            <a:stretch>
              <a:fillRect/>
            </a:stretch>
          </a:blipFill>
        </p:spPr>
        <p:txBody>
          <a:bodyPr/>
          <a:lstStyle/>
          <a:p>
            <a:endParaRPr lang="da-DK"/>
          </a:p>
        </p:txBody>
      </p:sp>
      <p:sp>
        <p:nvSpPr>
          <p:cNvPr id="12" name="TextBox 12"/>
          <p:cNvSpPr txBox="1"/>
          <p:nvPr/>
        </p:nvSpPr>
        <p:spPr>
          <a:xfrm>
            <a:off x="4063771" y="1979584"/>
            <a:ext cx="10160457" cy="1712614"/>
          </a:xfrm>
          <a:prstGeom prst="rect">
            <a:avLst/>
          </a:prstGeom>
        </p:spPr>
        <p:txBody>
          <a:bodyPr lIns="0" tIns="0" rIns="0" bIns="0" rtlCol="0" anchor="t">
            <a:spAutoFit/>
          </a:bodyPr>
          <a:lstStyle/>
          <a:p>
            <a:pPr algn="ctr">
              <a:lnSpc>
                <a:spcPts val="13247"/>
              </a:lnSpc>
            </a:pPr>
            <a:r>
              <a:rPr lang="en-US" sz="10683" b="1">
                <a:solidFill>
                  <a:srgbClr val="003E5C"/>
                </a:solidFill>
                <a:latin typeface="AU Passata Bold"/>
                <a:ea typeface="AU Passata Bold"/>
                <a:cs typeface="AU Passata Bold"/>
                <a:sym typeface="AU Passata Bold"/>
              </a:rPr>
              <a:t>ABOUT US</a:t>
            </a:r>
          </a:p>
        </p:txBody>
      </p:sp>
      <p:sp>
        <p:nvSpPr>
          <p:cNvPr id="13" name="TextBox 13"/>
          <p:cNvSpPr txBox="1"/>
          <p:nvPr/>
        </p:nvSpPr>
        <p:spPr>
          <a:xfrm>
            <a:off x="3602326" y="5982017"/>
            <a:ext cx="11419723" cy="3018790"/>
          </a:xfrm>
          <a:prstGeom prst="rect">
            <a:avLst/>
          </a:prstGeom>
        </p:spPr>
        <p:txBody>
          <a:bodyPr lIns="0" tIns="0" rIns="0" bIns="0" rtlCol="0" anchor="t">
            <a:spAutoFit/>
          </a:bodyPr>
          <a:lstStyle/>
          <a:p>
            <a:pPr algn="l">
              <a:lnSpc>
                <a:spcPts val="2659"/>
              </a:lnSpc>
            </a:pPr>
            <a:r>
              <a:rPr lang="en-US" sz="1899">
                <a:solidFill>
                  <a:srgbClr val="201E1E"/>
                </a:solidFill>
                <a:latin typeface="AU Passata"/>
                <a:ea typeface="AU Passata"/>
                <a:cs typeface="AU Passata"/>
                <a:sym typeface="AU Passata"/>
              </a:rPr>
              <a:t>The department aims to be </a:t>
            </a:r>
            <a:r>
              <a:rPr lang="en-US" sz="1899" b="1">
                <a:solidFill>
                  <a:srgbClr val="201E1E"/>
                </a:solidFill>
                <a:latin typeface="AU Passata Bold"/>
                <a:ea typeface="AU Passata Bold"/>
                <a:cs typeface="AU Passata Bold"/>
                <a:sym typeface="AU Passata Bold"/>
              </a:rPr>
              <a:t>among the leading international institutions in food science</a:t>
            </a:r>
            <a:r>
              <a:rPr lang="en-US" sz="1899">
                <a:solidFill>
                  <a:srgbClr val="201E1E"/>
                </a:solidFill>
                <a:latin typeface="AU Passata"/>
                <a:ea typeface="AU Passata"/>
                <a:cs typeface="AU Passata"/>
                <a:sym typeface="AU Passata"/>
              </a:rPr>
              <a:t>, committed to creating and translating cutting-edge knowledge for the benefit of society both nationally and globally. AU FOOD is home to multiple research groups, advanced laboratory facilities, pilot-scale processing equipment, and a central administrative unit. Dedicated scientists and technical staff engage in areas ranging from </a:t>
            </a:r>
            <a:r>
              <a:rPr lang="en-US" sz="1899" b="1">
                <a:solidFill>
                  <a:srgbClr val="201E1E"/>
                </a:solidFill>
                <a:latin typeface="AU Passata Bold"/>
                <a:ea typeface="AU Passata Bold"/>
                <a:cs typeface="AU Passata Bold"/>
                <a:sym typeface="AU Passata Bold"/>
              </a:rPr>
              <a:t>food composition and quality to sensory evaluation and innovative approaches to packaging and storage. </a:t>
            </a:r>
          </a:p>
          <a:p>
            <a:pPr algn="l">
              <a:lnSpc>
                <a:spcPts val="2659"/>
              </a:lnSpc>
            </a:pPr>
            <a:endParaRPr lang="en-US" sz="1899" b="1">
              <a:solidFill>
                <a:srgbClr val="201E1E"/>
              </a:solidFill>
              <a:latin typeface="AU Passata Bold"/>
              <a:ea typeface="AU Passata Bold"/>
              <a:cs typeface="AU Passata Bold"/>
              <a:sym typeface="AU Passata Bold"/>
            </a:endParaRPr>
          </a:p>
          <a:p>
            <a:pPr algn="l">
              <a:lnSpc>
                <a:spcPts val="2659"/>
              </a:lnSpc>
              <a:spcBef>
                <a:spcPct val="0"/>
              </a:spcBef>
            </a:pPr>
            <a:r>
              <a:rPr lang="en-US" sz="1899">
                <a:solidFill>
                  <a:srgbClr val="201E1E"/>
                </a:solidFill>
                <a:latin typeface="AU Passata"/>
                <a:ea typeface="AU Passata"/>
                <a:cs typeface="AU Passata"/>
                <a:sym typeface="AU Passata"/>
              </a:rPr>
              <a:t>The department also plays </a:t>
            </a:r>
            <a:r>
              <a:rPr lang="en-US" sz="1899" b="1">
                <a:solidFill>
                  <a:srgbClr val="201E1E"/>
                </a:solidFill>
                <a:latin typeface="AU Passata Bold"/>
                <a:ea typeface="AU Passata Bold"/>
                <a:cs typeface="AU Passata Bold"/>
                <a:sym typeface="AU Passata Bold"/>
              </a:rPr>
              <a:t>a key role in education</a:t>
            </a:r>
            <a:r>
              <a:rPr lang="en-US" sz="1899">
                <a:solidFill>
                  <a:srgbClr val="201E1E"/>
                </a:solidFill>
                <a:latin typeface="AU Passata"/>
                <a:ea typeface="AU Passata"/>
                <a:cs typeface="AU Passata"/>
                <a:sym typeface="AU Passata"/>
              </a:rPr>
              <a:t>, contributing to programmes such as the BSc in Agrobiology, MSc in Food Chemistry, MSc in Food Technology, and other international partnerships.</a:t>
            </a:r>
          </a:p>
        </p:txBody>
      </p:sp>
      <p:sp>
        <p:nvSpPr>
          <p:cNvPr id="14" name="TextBox 14"/>
          <p:cNvSpPr txBox="1"/>
          <p:nvPr/>
        </p:nvSpPr>
        <p:spPr>
          <a:xfrm>
            <a:off x="7542039" y="5095875"/>
            <a:ext cx="4694104" cy="370523"/>
          </a:xfrm>
          <a:prstGeom prst="rect">
            <a:avLst/>
          </a:prstGeom>
        </p:spPr>
        <p:txBody>
          <a:bodyPr lIns="0" tIns="0" rIns="0" bIns="0" rtlCol="0" anchor="t">
            <a:spAutoFit/>
          </a:bodyPr>
          <a:lstStyle/>
          <a:p>
            <a:pPr algn="l">
              <a:lnSpc>
                <a:spcPts val="2939"/>
              </a:lnSpc>
              <a:spcBef>
                <a:spcPct val="0"/>
              </a:spcBef>
            </a:pPr>
            <a:r>
              <a:rPr lang="en-US" sz="2099" b="1">
                <a:solidFill>
                  <a:srgbClr val="003E5C"/>
                </a:solidFill>
                <a:latin typeface="AU Passata Bold"/>
                <a:ea typeface="AU Passata Bold"/>
                <a:cs typeface="AU Passata Bold"/>
                <a:sym typeface="AU Passata Bold"/>
              </a:rPr>
              <a:t>Vision, People &amp; Expertise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5143500"/>
            <a:ext cx="6476186" cy="5143500"/>
            <a:chOff x="0" y="0"/>
            <a:chExt cx="1705662" cy="1354667"/>
          </a:xfrm>
        </p:grpSpPr>
        <p:sp>
          <p:nvSpPr>
            <p:cNvPr id="5" name="Freeform 5"/>
            <p:cNvSpPr/>
            <p:nvPr/>
          </p:nvSpPr>
          <p:spPr>
            <a:xfrm>
              <a:off x="0" y="0"/>
              <a:ext cx="1705662" cy="1354667"/>
            </a:xfrm>
            <a:custGeom>
              <a:avLst/>
              <a:gdLst/>
              <a:ahLst/>
              <a:cxnLst/>
              <a:rect l="l" t="t" r="r" b="b"/>
              <a:pathLst>
                <a:path w="1705662" h="1354667">
                  <a:moveTo>
                    <a:pt x="0" y="0"/>
                  </a:moveTo>
                  <a:lnTo>
                    <a:pt x="1705662" y="0"/>
                  </a:lnTo>
                  <a:lnTo>
                    <a:pt x="1705662" y="1354667"/>
                  </a:lnTo>
                  <a:lnTo>
                    <a:pt x="0" y="1354667"/>
                  </a:lnTo>
                  <a:close/>
                </a:path>
              </a:pathLst>
            </a:custGeom>
            <a:solidFill>
              <a:srgbClr val="003E5C"/>
            </a:solidFill>
          </p:spPr>
          <p:txBody>
            <a:bodyPr/>
            <a:lstStyle/>
            <a:p>
              <a:endParaRPr lang="da-DK"/>
            </a:p>
          </p:txBody>
        </p:sp>
        <p:sp>
          <p:nvSpPr>
            <p:cNvPr id="6" name="TextBox 6"/>
            <p:cNvSpPr txBox="1"/>
            <p:nvPr/>
          </p:nvSpPr>
          <p:spPr>
            <a:xfrm>
              <a:off x="0" y="-38100"/>
              <a:ext cx="1705662"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17247" y="2115852"/>
            <a:ext cx="3052189" cy="8171148"/>
            <a:chOff x="0" y="0"/>
            <a:chExt cx="4069585" cy="10894864"/>
          </a:xfrm>
        </p:grpSpPr>
        <p:pic>
          <p:nvPicPr>
            <p:cNvPr id="8" name="Picture 8"/>
            <p:cNvPicPr>
              <a:picLocks noChangeAspect="1"/>
            </p:cNvPicPr>
            <p:nvPr/>
          </p:nvPicPr>
          <p:blipFill>
            <a:blip r:embed="rId2"/>
            <a:srcRect l="37673" r="37673"/>
            <a:stretch>
              <a:fillRect/>
            </a:stretch>
          </p:blipFill>
          <p:spPr>
            <a:xfrm>
              <a:off x="0" y="0"/>
              <a:ext cx="4069585" cy="10894864"/>
            </a:xfrm>
            <a:prstGeom prst="rect">
              <a:avLst/>
            </a:prstGeom>
          </p:spPr>
        </p:pic>
      </p:grpSp>
      <p:grpSp>
        <p:nvGrpSpPr>
          <p:cNvPr id="9" name="Group 9"/>
          <p:cNvGrpSpPr/>
          <p:nvPr/>
        </p:nvGrpSpPr>
        <p:grpSpPr>
          <a:xfrm>
            <a:off x="4950091" y="0"/>
            <a:ext cx="3052189" cy="8123523"/>
            <a:chOff x="0" y="0"/>
            <a:chExt cx="4069585" cy="10831364"/>
          </a:xfrm>
        </p:grpSpPr>
        <p:pic>
          <p:nvPicPr>
            <p:cNvPr id="10" name="Picture 10"/>
            <p:cNvPicPr>
              <a:picLocks noChangeAspect="1"/>
            </p:cNvPicPr>
            <p:nvPr/>
          </p:nvPicPr>
          <p:blipFill>
            <a:blip r:embed="rId3"/>
            <a:srcRect l="37601" r="37601"/>
            <a:stretch>
              <a:fillRect/>
            </a:stretch>
          </p:blipFill>
          <p:spPr>
            <a:xfrm>
              <a:off x="0" y="0"/>
              <a:ext cx="4069585" cy="10831364"/>
            </a:xfrm>
            <a:prstGeom prst="rect">
              <a:avLst/>
            </a:prstGeom>
          </p:spPr>
        </p:pic>
      </p:grpSp>
      <p:grpSp>
        <p:nvGrpSpPr>
          <p:cNvPr id="11" name="Group 11"/>
          <p:cNvGrpSpPr/>
          <p:nvPr/>
        </p:nvGrpSpPr>
        <p:grpSpPr>
          <a:xfrm>
            <a:off x="9384219" y="2115852"/>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7657373" y="8937663"/>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5" name="Freeform 15"/>
          <p:cNvSpPr/>
          <p:nvPr/>
        </p:nvSpPr>
        <p:spPr>
          <a:xfrm>
            <a:off x="-499973" y="2115852"/>
            <a:ext cx="1171762" cy="641273"/>
          </a:xfrm>
          <a:custGeom>
            <a:avLst/>
            <a:gdLst/>
            <a:ahLst/>
            <a:cxnLst/>
            <a:rect l="l" t="t" r="r" b="b"/>
            <a:pathLst>
              <a:path w="1171762" h="641273">
                <a:moveTo>
                  <a:pt x="0" y="0"/>
                </a:moveTo>
                <a:lnTo>
                  <a:pt x="1171762" y="0"/>
                </a:lnTo>
                <a:lnTo>
                  <a:pt x="1171762" y="641274"/>
                </a:lnTo>
                <a:lnTo>
                  <a:pt x="0" y="641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6" name="Freeform 16"/>
          <p:cNvSpPr/>
          <p:nvPr/>
        </p:nvSpPr>
        <p:spPr>
          <a:xfrm>
            <a:off x="407394" y="300119"/>
            <a:ext cx="3252092" cy="1355673"/>
          </a:xfrm>
          <a:custGeom>
            <a:avLst/>
            <a:gdLst/>
            <a:ahLst/>
            <a:cxnLst/>
            <a:rect l="l" t="t" r="r" b="b"/>
            <a:pathLst>
              <a:path w="3252092" h="1355673">
                <a:moveTo>
                  <a:pt x="0" y="0"/>
                </a:moveTo>
                <a:lnTo>
                  <a:pt x="3252092" y="0"/>
                </a:lnTo>
                <a:lnTo>
                  <a:pt x="3252092" y="1355673"/>
                </a:lnTo>
                <a:lnTo>
                  <a:pt x="0" y="1355673"/>
                </a:lnTo>
                <a:lnTo>
                  <a:pt x="0" y="0"/>
                </a:lnTo>
                <a:close/>
              </a:path>
            </a:pathLst>
          </a:custGeom>
          <a:blipFill>
            <a:blip r:embed="rId6"/>
            <a:stretch>
              <a:fillRect/>
            </a:stretch>
          </a:blipFill>
        </p:spPr>
        <p:txBody>
          <a:bodyPr/>
          <a:lstStyle/>
          <a:p>
            <a:endParaRPr lang="da-DK"/>
          </a:p>
        </p:txBody>
      </p:sp>
      <p:sp>
        <p:nvSpPr>
          <p:cNvPr id="17" name="TextBox 17"/>
          <p:cNvSpPr txBox="1"/>
          <p:nvPr/>
        </p:nvSpPr>
        <p:spPr>
          <a:xfrm>
            <a:off x="9384219" y="2433224"/>
            <a:ext cx="7994207" cy="1846961"/>
          </a:xfrm>
          <a:prstGeom prst="rect">
            <a:avLst/>
          </a:prstGeom>
        </p:spPr>
        <p:txBody>
          <a:bodyPr lIns="0" tIns="0" rIns="0" bIns="0" rtlCol="0" anchor="t">
            <a:spAutoFit/>
          </a:bodyPr>
          <a:lstStyle/>
          <a:p>
            <a:pPr algn="l">
              <a:lnSpc>
                <a:spcPts val="7192"/>
              </a:lnSpc>
            </a:pPr>
            <a:r>
              <a:rPr lang="en-US" sz="5800" b="1">
                <a:solidFill>
                  <a:srgbClr val="000000"/>
                </a:solidFill>
                <a:latin typeface="AU Passata Bold"/>
                <a:ea typeface="AU Passata Bold"/>
                <a:cs typeface="AU Passata Bold"/>
                <a:sym typeface="AU Passata Bold"/>
              </a:rPr>
              <a:t>INTRODUCING OUR HEAD OF DEPARTMENT</a:t>
            </a:r>
          </a:p>
        </p:txBody>
      </p:sp>
      <p:sp>
        <p:nvSpPr>
          <p:cNvPr id="18" name="TextBox 18"/>
          <p:cNvSpPr txBox="1"/>
          <p:nvPr/>
        </p:nvSpPr>
        <p:spPr>
          <a:xfrm>
            <a:off x="9384219" y="4563745"/>
            <a:ext cx="7702376" cy="3713798"/>
          </a:xfrm>
          <a:prstGeom prst="rect">
            <a:avLst/>
          </a:prstGeom>
        </p:spPr>
        <p:txBody>
          <a:bodyPr lIns="0" tIns="0" rIns="0" bIns="0" rtlCol="0" anchor="t">
            <a:spAutoFit/>
          </a:bodyPr>
          <a:lstStyle/>
          <a:p>
            <a:pPr algn="l">
              <a:lnSpc>
                <a:spcPts val="2939"/>
              </a:lnSpc>
              <a:spcBef>
                <a:spcPct val="0"/>
              </a:spcBef>
            </a:pPr>
            <a:r>
              <a:rPr lang="en-US" sz="2099" b="1">
                <a:solidFill>
                  <a:srgbClr val="201E1E"/>
                </a:solidFill>
                <a:latin typeface="AU Passata Bold"/>
                <a:ea typeface="AU Passata Bold"/>
                <a:cs typeface="AU Passata Bold"/>
                <a:sym typeface="AU Passata Bold"/>
              </a:rPr>
              <a:t>Anne Louise Dannesboe Nielsen</a:t>
            </a:r>
            <a:r>
              <a:rPr lang="en-US" sz="2099">
                <a:solidFill>
                  <a:srgbClr val="201E1E"/>
                </a:solidFill>
                <a:latin typeface="AU Passata"/>
                <a:ea typeface="AU Passata"/>
                <a:cs typeface="AU Passata"/>
                <a:sym typeface="AU Passata"/>
              </a:rPr>
              <a:t> leads the Department of Food Science (AU FOOD) at Aarhus University with a strong focus on research excellence, collaboration, and societal relevance. With a background in leadership at Teknologisk Institut, and plenty of experience in working across both academia and management, she brings strategic vision and a deep understanding of how food, sustainability, leadership and innovation intersect. Under her leadership, AU FOOD continues to foster interdisciplinary research, international partnerships, and impactful dialogue on the future of food systems.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31834" y="2202259"/>
            <a:ext cx="8084741" cy="8084741"/>
            <a:chOff x="0" y="0"/>
            <a:chExt cx="6350000" cy="6350000"/>
          </a:xfrm>
        </p:grpSpPr>
        <p:sp>
          <p:nvSpPr>
            <p:cNvPr id="3" name="Freeform 3"/>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a:stretch>
                <a:fillRect t="-16747" b="-16747"/>
              </a:stretch>
            </a:blipFill>
          </p:spPr>
          <p:txBody>
            <a:bodyPr/>
            <a:lstStyle/>
            <a:p>
              <a:endParaRPr lang="da-DK"/>
            </a:p>
          </p:txBody>
        </p:sp>
      </p:grpSp>
      <p:grpSp>
        <p:nvGrpSpPr>
          <p:cNvPr id="4" name="Group 4"/>
          <p:cNvGrpSpPr/>
          <p:nvPr/>
        </p:nvGrpSpPr>
        <p:grpSpPr>
          <a:xfrm>
            <a:off x="0" y="4521860"/>
            <a:ext cx="5774379" cy="576514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E6E6">
                <a:alpha val="24706"/>
              </a:srgbClr>
            </a:solidFill>
          </p:spPr>
          <p:txBody>
            <a:bodyPr/>
            <a:lstStyle/>
            <a:p>
              <a:endParaRPr lang="da-DK"/>
            </a:p>
          </p:txBody>
        </p:sp>
      </p:grpSp>
      <p:grpSp>
        <p:nvGrpSpPr>
          <p:cNvPr id="6" name="Group 6"/>
          <p:cNvGrpSpPr/>
          <p:nvPr/>
        </p:nvGrpSpPr>
        <p:grpSpPr>
          <a:xfrm>
            <a:off x="2013255" y="4747448"/>
            <a:ext cx="14648419" cy="3758304"/>
            <a:chOff x="0" y="0"/>
            <a:chExt cx="3858020" cy="989842"/>
          </a:xfrm>
        </p:grpSpPr>
        <p:sp>
          <p:nvSpPr>
            <p:cNvPr id="7" name="Freeform 7"/>
            <p:cNvSpPr/>
            <p:nvPr/>
          </p:nvSpPr>
          <p:spPr>
            <a:xfrm>
              <a:off x="0" y="0"/>
              <a:ext cx="3858020" cy="989842"/>
            </a:xfrm>
            <a:custGeom>
              <a:avLst/>
              <a:gdLst/>
              <a:ahLst/>
              <a:cxnLst/>
              <a:rect l="l" t="t" r="r" b="b"/>
              <a:pathLst>
                <a:path w="3858020" h="989842">
                  <a:moveTo>
                    <a:pt x="0" y="0"/>
                  </a:moveTo>
                  <a:lnTo>
                    <a:pt x="3858020" y="0"/>
                  </a:lnTo>
                  <a:lnTo>
                    <a:pt x="3858020" y="989842"/>
                  </a:lnTo>
                  <a:lnTo>
                    <a:pt x="0" y="989842"/>
                  </a:lnTo>
                  <a:close/>
                </a:path>
              </a:pathLst>
            </a:custGeom>
            <a:solidFill>
              <a:srgbClr val="003E5C"/>
            </a:solidFill>
          </p:spPr>
          <p:txBody>
            <a:bodyPr/>
            <a:lstStyle/>
            <a:p>
              <a:endParaRPr lang="da-DK"/>
            </a:p>
          </p:txBody>
        </p:sp>
        <p:sp>
          <p:nvSpPr>
            <p:cNvPr id="8" name="TextBox 8"/>
            <p:cNvSpPr txBox="1"/>
            <p:nvPr/>
          </p:nvSpPr>
          <p:spPr>
            <a:xfrm>
              <a:off x="0" y="-38100"/>
              <a:ext cx="3858020" cy="102794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013255" y="2202259"/>
            <a:ext cx="1245141" cy="47625"/>
            <a:chOff x="0" y="0"/>
            <a:chExt cx="327938" cy="12543"/>
          </a:xfrm>
        </p:grpSpPr>
        <p:sp>
          <p:nvSpPr>
            <p:cNvPr id="10" name="Freeform 10"/>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1" name="TextBox 11"/>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6087538"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3" name="Freeform 13"/>
          <p:cNvSpPr/>
          <p:nvPr/>
        </p:nvSpPr>
        <p:spPr>
          <a:xfrm>
            <a:off x="7941990" y="9782103"/>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4" name="Freeform 14"/>
          <p:cNvSpPr/>
          <p:nvPr/>
        </p:nvSpPr>
        <p:spPr>
          <a:xfrm>
            <a:off x="403071" y="300119"/>
            <a:ext cx="3286111" cy="1369854"/>
          </a:xfrm>
          <a:custGeom>
            <a:avLst/>
            <a:gdLst/>
            <a:ahLst/>
            <a:cxnLst/>
            <a:rect l="l" t="t" r="r" b="b"/>
            <a:pathLst>
              <a:path w="3286111" h="1369854">
                <a:moveTo>
                  <a:pt x="0" y="0"/>
                </a:moveTo>
                <a:lnTo>
                  <a:pt x="3286111" y="0"/>
                </a:lnTo>
                <a:lnTo>
                  <a:pt x="3286111" y="1369854"/>
                </a:lnTo>
                <a:lnTo>
                  <a:pt x="0" y="1369854"/>
                </a:lnTo>
                <a:lnTo>
                  <a:pt x="0" y="0"/>
                </a:lnTo>
                <a:close/>
              </a:path>
            </a:pathLst>
          </a:custGeom>
          <a:blipFill>
            <a:blip r:embed="rId7"/>
            <a:stretch>
              <a:fillRect/>
            </a:stretch>
          </a:blipFill>
        </p:spPr>
        <p:txBody>
          <a:bodyPr/>
          <a:lstStyle/>
          <a:p>
            <a:endParaRPr lang="da-DK"/>
          </a:p>
        </p:txBody>
      </p:sp>
      <p:sp>
        <p:nvSpPr>
          <p:cNvPr id="15" name="TextBox 15"/>
          <p:cNvSpPr txBox="1"/>
          <p:nvPr/>
        </p:nvSpPr>
        <p:spPr>
          <a:xfrm>
            <a:off x="2013255" y="2510106"/>
            <a:ext cx="6347594" cy="974407"/>
          </a:xfrm>
          <a:prstGeom prst="rect">
            <a:avLst/>
          </a:prstGeom>
        </p:spPr>
        <p:txBody>
          <a:bodyPr lIns="0" tIns="0" rIns="0" bIns="0" rtlCol="0" anchor="t">
            <a:spAutoFit/>
          </a:bodyPr>
          <a:lstStyle/>
          <a:p>
            <a:pPr algn="l">
              <a:lnSpc>
                <a:spcPts val="7440"/>
              </a:lnSpc>
            </a:pPr>
            <a:r>
              <a:rPr lang="en-US" sz="6000" b="1">
                <a:solidFill>
                  <a:srgbClr val="000000"/>
                </a:solidFill>
                <a:latin typeface="AU Passata Bold"/>
                <a:ea typeface="AU Passata Bold"/>
                <a:cs typeface="AU Passata Bold"/>
                <a:sym typeface="AU Passata Bold"/>
              </a:rPr>
              <a:t>OUR HISTORY</a:t>
            </a:r>
          </a:p>
        </p:txBody>
      </p:sp>
      <p:sp>
        <p:nvSpPr>
          <p:cNvPr id="16" name="TextBox 16"/>
          <p:cNvSpPr txBox="1"/>
          <p:nvPr/>
        </p:nvSpPr>
        <p:spPr>
          <a:xfrm>
            <a:off x="9113752" y="2214618"/>
            <a:ext cx="7560743" cy="1664335"/>
          </a:xfrm>
          <a:prstGeom prst="rect">
            <a:avLst/>
          </a:prstGeom>
        </p:spPr>
        <p:txBody>
          <a:bodyPr lIns="0" tIns="0" rIns="0" bIns="0" rtlCol="0" anchor="t">
            <a:spAutoFit/>
          </a:bodyPr>
          <a:lstStyle/>
          <a:p>
            <a:pPr algn="l">
              <a:lnSpc>
                <a:spcPts val="2239"/>
              </a:lnSpc>
              <a:spcBef>
                <a:spcPct val="0"/>
              </a:spcBef>
            </a:pPr>
            <a:r>
              <a:rPr lang="en-US" sz="1599">
                <a:solidFill>
                  <a:srgbClr val="201E1E"/>
                </a:solidFill>
                <a:latin typeface="AU Passata"/>
                <a:ea typeface="AU Passata"/>
                <a:cs typeface="AU Passata"/>
                <a:sym typeface="AU Passata"/>
              </a:rPr>
              <a:t>AU FOOD has its roots in Denmark’s long-standing tradition of agricultural and food research. Originally part of the Faculty of Agricultural Sciences, the department became an independent unit under Aarhus University in 2007 following a major university merger. Since then, AU FOOD has grown into a leading research environment focused on the entire food value chain — from raw material quality and processing to packaging, sensory science, and food chemistry.</a:t>
            </a:r>
          </a:p>
        </p:txBody>
      </p:sp>
      <p:sp>
        <p:nvSpPr>
          <p:cNvPr id="17" name="TextBox 17"/>
          <p:cNvSpPr txBox="1"/>
          <p:nvPr/>
        </p:nvSpPr>
        <p:spPr>
          <a:xfrm>
            <a:off x="3020539" y="6400155"/>
            <a:ext cx="2663918" cy="8356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Two departments: Food Science &amp; Horticulture (academic activities)</a:t>
            </a:r>
          </a:p>
        </p:txBody>
      </p:sp>
      <p:sp>
        <p:nvSpPr>
          <p:cNvPr id="18" name="TextBox 18"/>
          <p:cNvSpPr txBox="1"/>
          <p:nvPr/>
        </p:nvSpPr>
        <p:spPr>
          <a:xfrm>
            <a:off x="3020539" y="5517378"/>
            <a:ext cx="2412782" cy="657531"/>
          </a:xfrm>
          <a:prstGeom prst="rect">
            <a:avLst/>
          </a:prstGeom>
        </p:spPr>
        <p:txBody>
          <a:bodyPr lIns="0" tIns="0" rIns="0" bIns="0" rtlCol="0" anchor="t">
            <a:spAutoFit/>
          </a:bodyPr>
          <a:lstStyle/>
          <a:p>
            <a:pPr algn="l">
              <a:lnSpc>
                <a:spcPts val="5233"/>
              </a:lnSpc>
              <a:spcBef>
                <a:spcPct val="0"/>
              </a:spcBef>
            </a:pPr>
            <a:r>
              <a:rPr lang="en-US" sz="3737" b="1">
                <a:solidFill>
                  <a:srgbClr val="FFFFFF"/>
                </a:solidFill>
                <a:latin typeface="AU Passata Bold"/>
                <a:ea typeface="AU Passata Bold"/>
                <a:cs typeface="AU Passata Bold"/>
                <a:sym typeface="AU Passata Bold"/>
              </a:rPr>
              <a:t>2007-2011</a:t>
            </a:r>
          </a:p>
        </p:txBody>
      </p:sp>
      <p:sp>
        <p:nvSpPr>
          <p:cNvPr id="19" name="TextBox 19"/>
          <p:cNvSpPr txBox="1"/>
          <p:nvPr/>
        </p:nvSpPr>
        <p:spPr>
          <a:xfrm>
            <a:off x="6449834" y="6400155"/>
            <a:ext cx="2663918" cy="8356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AU FOOD is formed - two campuses. Faculty of Science &amp; Technology.</a:t>
            </a:r>
          </a:p>
        </p:txBody>
      </p:sp>
      <p:sp>
        <p:nvSpPr>
          <p:cNvPr id="20" name="TextBox 20"/>
          <p:cNvSpPr txBox="1"/>
          <p:nvPr/>
        </p:nvSpPr>
        <p:spPr>
          <a:xfrm>
            <a:off x="6449834" y="5517378"/>
            <a:ext cx="1756163" cy="657531"/>
          </a:xfrm>
          <a:prstGeom prst="rect">
            <a:avLst/>
          </a:prstGeom>
        </p:spPr>
        <p:txBody>
          <a:bodyPr lIns="0" tIns="0" rIns="0" bIns="0" rtlCol="0" anchor="t">
            <a:spAutoFit/>
          </a:bodyPr>
          <a:lstStyle/>
          <a:p>
            <a:pPr algn="l">
              <a:lnSpc>
                <a:spcPts val="5233"/>
              </a:lnSpc>
              <a:spcBef>
                <a:spcPct val="0"/>
              </a:spcBef>
            </a:pPr>
            <a:r>
              <a:rPr lang="en-US" sz="3737" b="1">
                <a:solidFill>
                  <a:srgbClr val="FFFFFF"/>
                </a:solidFill>
                <a:latin typeface="AU Passata Bold"/>
                <a:ea typeface="AU Passata Bold"/>
                <a:cs typeface="AU Passata Bold"/>
                <a:sym typeface="AU Passata Bold"/>
              </a:rPr>
              <a:t>2011</a:t>
            </a:r>
          </a:p>
        </p:txBody>
      </p:sp>
      <p:sp>
        <p:nvSpPr>
          <p:cNvPr id="21" name="TextBox 21"/>
          <p:cNvSpPr txBox="1"/>
          <p:nvPr/>
        </p:nvSpPr>
        <p:spPr>
          <a:xfrm>
            <a:off x="9879128" y="6400155"/>
            <a:ext cx="2663918" cy="8356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Planning of relocation process, building, and moving location.</a:t>
            </a:r>
          </a:p>
        </p:txBody>
      </p:sp>
      <p:sp>
        <p:nvSpPr>
          <p:cNvPr id="22" name="TextBox 22"/>
          <p:cNvSpPr txBox="1"/>
          <p:nvPr/>
        </p:nvSpPr>
        <p:spPr>
          <a:xfrm>
            <a:off x="9879128" y="5517378"/>
            <a:ext cx="2401465" cy="657531"/>
          </a:xfrm>
          <a:prstGeom prst="rect">
            <a:avLst/>
          </a:prstGeom>
        </p:spPr>
        <p:txBody>
          <a:bodyPr lIns="0" tIns="0" rIns="0" bIns="0" rtlCol="0" anchor="t">
            <a:spAutoFit/>
          </a:bodyPr>
          <a:lstStyle/>
          <a:p>
            <a:pPr algn="l">
              <a:lnSpc>
                <a:spcPts val="5233"/>
              </a:lnSpc>
              <a:spcBef>
                <a:spcPct val="0"/>
              </a:spcBef>
            </a:pPr>
            <a:r>
              <a:rPr lang="en-US" sz="3737" b="1">
                <a:solidFill>
                  <a:srgbClr val="FFFFFF"/>
                </a:solidFill>
                <a:latin typeface="AU Passata Bold"/>
                <a:ea typeface="AU Passata Bold"/>
                <a:cs typeface="AU Passata Bold"/>
                <a:sym typeface="AU Passata Bold"/>
              </a:rPr>
              <a:t>2011-2019</a:t>
            </a:r>
          </a:p>
        </p:txBody>
      </p:sp>
      <p:sp>
        <p:nvSpPr>
          <p:cNvPr id="23" name="TextBox 23"/>
          <p:cNvSpPr txBox="1"/>
          <p:nvPr/>
        </p:nvSpPr>
        <p:spPr>
          <a:xfrm>
            <a:off x="13308423" y="6400155"/>
            <a:ext cx="2663918" cy="835660"/>
          </a:xfrm>
          <a:prstGeom prst="rect">
            <a:avLst/>
          </a:prstGeom>
        </p:spPr>
        <p:txBody>
          <a:bodyPr lIns="0" tIns="0" rIns="0" bIns="0" rtlCol="0" anchor="t">
            <a:spAutoFit/>
          </a:bodyPr>
          <a:lstStyle/>
          <a:p>
            <a:pPr algn="l">
              <a:lnSpc>
                <a:spcPts val="2239"/>
              </a:lnSpc>
              <a:spcBef>
                <a:spcPct val="0"/>
              </a:spcBef>
            </a:pPr>
            <a:r>
              <a:rPr lang="en-US" sz="1599">
                <a:solidFill>
                  <a:srgbClr val="FFFFFF"/>
                </a:solidFill>
                <a:latin typeface="AU Passata"/>
                <a:ea typeface="AU Passata"/>
                <a:cs typeface="AU Passata"/>
                <a:sym typeface="AU Passata"/>
              </a:rPr>
              <a:t>AU FOOD became part of the current Faculty of Technical Sciences.</a:t>
            </a:r>
          </a:p>
        </p:txBody>
      </p:sp>
      <p:sp>
        <p:nvSpPr>
          <p:cNvPr id="24" name="TextBox 24"/>
          <p:cNvSpPr txBox="1"/>
          <p:nvPr/>
        </p:nvSpPr>
        <p:spPr>
          <a:xfrm>
            <a:off x="13308423" y="5517378"/>
            <a:ext cx="3142358" cy="657531"/>
          </a:xfrm>
          <a:prstGeom prst="rect">
            <a:avLst/>
          </a:prstGeom>
        </p:spPr>
        <p:txBody>
          <a:bodyPr lIns="0" tIns="0" rIns="0" bIns="0" rtlCol="0" anchor="t">
            <a:spAutoFit/>
          </a:bodyPr>
          <a:lstStyle/>
          <a:p>
            <a:pPr algn="l">
              <a:lnSpc>
                <a:spcPts val="5233"/>
              </a:lnSpc>
              <a:spcBef>
                <a:spcPct val="0"/>
              </a:spcBef>
            </a:pPr>
            <a:r>
              <a:rPr lang="en-US" sz="3737" b="1">
                <a:solidFill>
                  <a:srgbClr val="FFFFFF"/>
                </a:solidFill>
                <a:latin typeface="AU Passata Bold"/>
                <a:ea typeface="AU Passata Bold"/>
                <a:cs typeface="AU Passata Bold"/>
                <a:sym typeface="AU Passata Bold"/>
              </a:rPr>
              <a:t>2019 - present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1837276" y="3458028"/>
            <a:ext cx="4526381" cy="3370945"/>
            <a:chOff x="0" y="0"/>
            <a:chExt cx="6035175" cy="4494593"/>
          </a:xfrm>
        </p:grpSpPr>
        <p:pic>
          <p:nvPicPr>
            <p:cNvPr id="5" name="Picture 5"/>
            <p:cNvPicPr>
              <a:picLocks noChangeAspect="1"/>
            </p:cNvPicPr>
            <p:nvPr/>
          </p:nvPicPr>
          <p:blipFill>
            <a:blip r:embed="rId2"/>
            <a:srcRect l="5200" r="5200"/>
            <a:stretch>
              <a:fillRect/>
            </a:stretch>
          </p:blipFill>
          <p:spPr>
            <a:xfrm>
              <a:off x="0" y="0"/>
              <a:ext cx="6035175" cy="4494593"/>
            </a:xfrm>
            <a:prstGeom prst="rect">
              <a:avLst/>
            </a:prstGeom>
          </p:spPr>
        </p:pic>
      </p:grpSp>
      <p:grpSp>
        <p:nvGrpSpPr>
          <p:cNvPr id="6" name="Group 6"/>
          <p:cNvGrpSpPr/>
          <p:nvPr/>
        </p:nvGrpSpPr>
        <p:grpSpPr>
          <a:xfrm>
            <a:off x="6880809" y="3458028"/>
            <a:ext cx="4526381" cy="3370945"/>
            <a:chOff x="0" y="0"/>
            <a:chExt cx="6035175" cy="4494593"/>
          </a:xfrm>
        </p:grpSpPr>
        <p:pic>
          <p:nvPicPr>
            <p:cNvPr id="7" name="Picture 7"/>
            <p:cNvPicPr>
              <a:picLocks noChangeAspect="1"/>
            </p:cNvPicPr>
            <p:nvPr/>
          </p:nvPicPr>
          <p:blipFill>
            <a:blip r:embed="rId3"/>
            <a:srcRect l="1294" r="1294"/>
            <a:stretch>
              <a:fillRect/>
            </a:stretch>
          </p:blipFill>
          <p:spPr>
            <a:xfrm>
              <a:off x="0" y="0"/>
              <a:ext cx="6035175" cy="4494593"/>
            </a:xfrm>
            <a:prstGeom prst="rect">
              <a:avLst/>
            </a:prstGeom>
          </p:spPr>
        </p:pic>
      </p:grpSp>
      <p:grpSp>
        <p:nvGrpSpPr>
          <p:cNvPr id="8" name="Group 8"/>
          <p:cNvGrpSpPr/>
          <p:nvPr/>
        </p:nvGrpSpPr>
        <p:grpSpPr>
          <a:xfrm>
            <a:off x="11924343" y="3458028"/>
            <a:ext cx="4526381" cy="3370945"/>
            <a:chOff x="0" y="0"/>
            <a:chExt cx="6035175" cy="4494593"/>
          </a:xfrm>
        </p:grpSpPr>
        <p:pic>
          <p:nvPicPr>
            <p:cNvPr id="9" name="Picture 9"/>
            <p:cNvPicPr>
              <a:picLocks noChangeAspect="1"/>
            </p:cNvPicPr>
            <p:nvPr/>
          </p:nvPicPr>
          <p:blipFill>
            <a:blip r:embed="rId4"/>
            <a:srcRect l="5322" r="5322"/>
            <a:stretch>
              <a:fillRect/>
            </a:stretch>
          </p:blipFill>
          <p:spPr>
            <a:xfrm>
              <a:off x="0" y="0"/>
              <a:ext cx="6035175" cy="4494593"/>
            </a:xfrm>
            <a:prstGeom prst="rect">
              <a:avLst/>
            </a:prstGeom>
          </p:spPr>
        </p:pic>
      </p:grpSp>
      <p:grpSp>
        <p:nvGrpSpPr>
          <p:cNvPr id="10" name="Group 10"/>
          <p:cNvGrpSpPr/>
          <p:nvPr/>
        </p:nvGrpSpPr>
        <p:grpSpPr>
          <a:xfrm>
            <a:off x="8521429" y="1614603"/>
            <a:ext cx="1245141" cy="47625"/>
            <a:chOff x="0" y="0"/>
            <a:chExt cx="327938" cy="12543"/>
          </a:xfrm>
        </p:grpSpPr>
        <p:sp>
          <p:nvSpPr>
            <p:cNvPr id="11" name="Freeform 11"/>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2" name="TextBox 12"/>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834744"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4" name="Freeform 14"/>
          <p:cNvSpPr/>
          <p:nvPr/>
        </p:nvSpPr>
        <p:spPr>
          <a:xfrm>
            <a:off x="15278962" y="2086636"/>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5" name="Freeform 15"/>
          <p:cNvSpPr/>
          <p:nvPr/>
        </p:nvSpPr>
        <p:spPr>
          <a:xfrm>
            <a:off x="425634" y="300119"/>
            <a:ext cx="3267530" cy="1362109"/>
          </a:xfrm>
          <a:custGeom>
            <a:avLst/>
            <a:gdLst/>
            <a:ahLst/>
            <a:cxnLst/>
            <a:rect l="l" t="t" r="r" b="b"/>
            <a:pathLst>
              <a:path w="3267530" h="1362109">
                <a:moveTo>
                  <a:pt x="0" y="0"/>
                </a:moveTo>
                <a:lnTo>
                  <a:pt x="3267530" y="0"/>
                </a:lnTo>
                <a:lnTo>
                  <a:pt x="3267530" y="1362109"/>
                </a:lnTo>
                <a:lnTo>
                  <a:pt x="0" y="1362109"/>
                </a:lnTo>
                <a:lnTo>
                  <a:pt x="0" y="0"/>
                </a:lnTo>
                <a:close/>
              </a:path>
            </a:pathLst>
          </a:custGeom>
          <a:blipFill>
            <a:blip r:embed="rId7"/>
            <a:stretch>
              <a:fillRect/>
            </a:stretch>
          </a:blipFill>
        </p:spPr>
        <p:txBody>
          <a:bodyPr/>
          <a:lstStyle/>
          <a:p>
            <a:endParaRPr lang="da-DK"/>
          </a:p>
        </p:txBody>
      </p:sp>
      <p:sp>
        <p:nvSpPr>
          <p:cNvPr id="16" name="TextBox 16"/>
          <p:cNvSpPr txBox="1"/>
          <p:nvPr/>
        </p:nvSpPr>
        <p:spPr>
          <a:xfrm>
            <a:off x="2035299" y="7546744"/>
            <a:ext cx="4130335" cy="835660"/>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Located in Agro Food Park in Aarhus N, The Department of Food Science has it’s main building, offices and labs here.</a:t>
            </a:r>
          </a:p>
        </p:txBody>
      </p:sp>
      <p:sp>
        <p:nvSpPr>
          <p:cNvPr id="17" name="TextBox 17"/>
          <p:cNvSpPr txBox="1"/>
          <p:nvPr/>
        </p:nvSpPr>
        <p:spPr>
          <a:xfrm>
            <a:off x="2035299" y="7088200"/>
            <a:ext cx="4130335" cy="320993"/>
          </a:xfrm>
          <a:prstGeom prst="rect">
            <a:avLst/>
          </a:prstGeom>
        </p:spPr>
        <p:txBody>
          <a:bodyPr lIns="0" tIns="0" rIns="0" bIns="0" rtlCol="0" anchor="t">
            <a:spAutoFit/>
          </a:bodyPr>
          <a:lstStyle/>
          <a:p>
            <a:pPr algn="ctr">
              <a:lnSpc>
                <a:spcPts val="2519"/>
              </a:lnSpc>
              <a:spcBef>
                <a:spcPct val="0"/>
              </a:spcBef>
            </a:pPr>
            <a:r>
              <a:rPr lang="en-US" sz="1799" b="1">
                <a:solidFill>
                  <a:srgbClr val="003E5C"/>
                </a:solidFill>
                <a:latin typeface="AU Passata Bold"/>
                <a:ea typeface="AU Passata Bold"/>
                <a:cs typeface="AU Passata Bold"/>
                <a:sym typeface="AU Passata Bold"/>
              </a:rPr>
              <a:t>AGRO FOOD PARK</a:t>
            </a:r>
          </a:p>
        </p:txBody>
      </p:sp>
      <p:sp>
        <p:nvSpPr>
          <p:cNvPr id="18" name="TextBox 18"/>
          <p:cNvSpPr txBox="1"/>
          <p:nvPr/>
        </p:nvSpPr>
        <p:spPr>
          <a:xfrm>
            <a:off x="7078832" y="7546744"/>
            <a:ext cx="4130335" cy="835660"/>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At the main building in Agro Food Park, we have extensive greenhouse facilities to do controlled tests, trials and experiments.</a:t>
            </a:r>
          </a:p>
        </p:txBody>
      </p:sp>
      <p:sp>
        <p:nvSpPr>
          <p:cNvPr id="19" name="TextBox 19"/>
          <p:cNvSpPr txBox="1"/>
          <p:nvPr/>
        </p:nvSpPr>
        <p:spPr>
          <a:xfrm>
            <a:off x="7078832" y="7088200"/>
            <a:ext cx="4130335" cy="320993"/>
          </a:xfrm>
          <a:prstGeom prst="rect">
            <a:avLst/>
          </a:prstGeom>
        </p:spPr>
        <p:txBody>
          <a:bodyPr lIns="0" tIns="0" rIns="0" bIns="0" rtlCol="0" anchor="t">
            <a:spAutoFit/>
          </a:bodyPr>
          <a:lstStyle/>
          <a:p>
            <a:pPr algn="ctr">
              <a:lnSpc>
                <a:spcPts val="2519"/>
              </a:lnSpc>
              <a:spcBef>
                <a:spcPct val="0"/>
              </a:spcBef>
            </a:pPr>
            <a:r>
              <a:rPr lang="en-US" sz="1799" b="1">
                <a:solidFill>
                  <a:srgbClr val="003E5C"/>
                </a:solidFill>
                <a:latin typeface="AU Passata Bold"/>
                <a:ea typeface="AU Passata Bold"/>
                <a:cs typeface="AU Passata Bold"/>
                <a:sym typeface="AU Passata Bold"/>
              </a:rPr>
              <a:t>THE GREENHOUSE</a:t>
            </a:r>
          </a:p>
        </p:txBody>
      </p:sp>
      <p:sp>
        <p:nvSpPr>
          <p:cNvPr id="20" name="TextBox 20"/>
          <p:cNvSpPr txBox="1"/>
          <p:nvPr/>
        </p:nvSpPr>
        <p:spPr>
          <a:xfrm>
            <a:off x="12122366" y="7546744"/>
            <a:ext cx="4130335" cy="1111885"/>
          </a:xfrm>
          <a:prstGeom prst="rect">
            <a:avLst/>
          </a:prstGeom>
        </p:spPr>
        <p:txBody>
          <a:bodyPr lIns="0" tIns="0" rIns="0" bIns="0" rtlCol="0" anchor="t">
            <a:spAutoFit/>
          </a:bodyPr>
          <a:lstStyle/>
          <a:p>
            <a:pPr algn="ctr">
              <a:lnSpc>
                <a:spcPts val="2239"/>
              </a:lnSpc>
              <a:spcBef>
                <a:spcPct val="0"/>
              </a:spcBef>
            </a:pPr>
            <a:r>
              <a:rPr lang="en-US" sz="1599">
                <a:solidFill>
                  <a:srgbClr val="201E1E"/>
                </a:solidFill>
                <a:latin typeface="AU Passata"/>
                <a:ea typeface="AU Passata"/>
                <a:cs typeface="AU Passata"/>
                <a:sym typeface="AU Passata"/>
              </a:rPr>
              <a:t>In Auning, we have our beloved 91 acres field station with it’s very own staff, where we make real-time research under realistic and controlled field-trials.</a:t>
            </a:r>
          </a:p>
        </p:txBody>
      </p:sp>
      <p:sp>
        <p:nvSpPr>
          <p:cNvPr id="21" name="TextBox 21"/>
          <p:cNvSpPr txBox="1"/>
          <p:nvPr/>
        </p:nvSpPr>
        <p:spPr>
          <a:xfrm>
            <a:off x="12122366" y="7088200"/>
            <a:ext cx="4130335" cy="320993"/>
          </a:xfrm>
          <a:prstGeom prst="rect">
            <a:avLst/>
          </a:prstGeom>
        </p:spPr>
        <p:txBody>
          <a:bodyPr lIns="0" tIns="0" rIns="0" bIns="0" rtlCol="0" anchor="t">
            <a:spAutoFit/>
          </a:bodyPr>
          <a:lstStyle/>
          <a:p>
            <a:pPr algn="ctr">
              <a:lnSpc>
                <a:spcPts val="2519"/>
              </a:lnSpc>
              <a:spcBef>
                <a:spcPct val="0"/>
              </a:spcBef>
            </a:pPr>
            <a:r>
              <a:rPr lang="en-US" sz="1799" b="1">
                <a:solidFill>
                  <a:srgbClr val="003E5C"/>
                </a:solidFill>
                <a:latin typeface="AU Passata Bold"/>
                <a:ea typeface="AU Passata Bold"/>
                <a:cs typeface="AU Passata Bold"/>
                <a:sym typeface="AU Passata Bold"/>
              </a:rPr>
              <a:t>FIELD STATION IN AUNING</a:t>
            </a:r>
          </a:p>
        </p:txBody>
      </p:sp>
      <p:sp>
        <p:nvSpPr>
          <p:cNvPr id="22" name="TextBox 22"/>
          <p:cNvSpPr txBox="1"/>
          <p:nvPr/>
        </p:nvSpPr>
        <p:spPr>
          <a:xfrm>
            <a:off x="4914065" y="1903400"/>
            <a:ext cx="8459870" cy="974407"/>
          </a:xfrm>
          <a:prstGeom prst="rect">
            <a:avLst/>
          </a:prstGeom>
        </p:spPr>
        <p:txBody>
          <a:bodyPr lIns="0" tIns="0" rIns="0" bIns="0" rtlCol="0" anchor="t">
            <a:spAutoFit/>
          </a:bodyPr>
          <a:lstStyle/>
          <a:p>
            <a:pPr algn="ctr">
              <a:lnSpc>
                <a:spcPts val="7440"/>
              </a:lnSpc>
            </a:pPr>
            <a:r>
              <a:rPr lang="en-US" sz="6000" b="1">
                <a:solidFill>
                  <a:srgbClr val="000000"/>
                </a:solidFill>
                <a:latin typeface="AU Passata Bold"/>
                <a:ea typeface="AU Passata Bold"/>
                <a:cs typeface="AU Passata Bold"/>
                <a:sym typeface="AU Passata Bold"/>
              </a:rPr>
              <a:t>OUR FACILITIES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003E5C"/>
            </a:solidFill>
          </p:spPr>
          <p:txBody>
            <a:bodyPr/>
            <a:lstStyle/>
            <a:p>
              <a:endParaRPr lang="da-DK"/>
            </a:p>
          </p:txBody>
        </p:sp>
        <p:sp>
          <p:nvSpPr>
            <p:cNvPr id="6" name="TextBox 6"/>
            <p:cNvSpPr txBox="1"/>
            <p:nvPr/>
          </p:nvSpPr>
          <p:spPr>
            <a:xfrm>
              <a:off x="0" y="-38100"/>
              <a:ext cx="1177952" cy="27474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652551" y="1988480"/>
            <a:ext cx="5047043" cy="3433105"/>
            <a:chOff x="0" y="0"/>
            <a:chExt cx="6729390" cy="4577474"/>
          </a:xfrm>
        </p:grpSpPr>
        <p:pic>
          <p:nvPicPr>
            <p:cNvPr id="8" name="Picture 8"/>
            <p:cNvPicPr>
              <a:picLocks noChangeAspect="1"/>
            </p:cNvPicPr>
            <p:nvPr/>
          </p:nvPicPr>
          <p:blipFill>
            <a:blip r:embed="rId2"/>
            <a:srcRect l="983" r="983"/>
            <a:stretch>
              <a:fillRect/>
            </a:stretch>
          </p:blipFill>
          <p:spPr>
            <a:xfrm>
              <a:off x="0" y="0"/>
              <a:ext cx="6729390" cy="4577474"/>
            </a:xfrm>
            <a:prstGeom prst="rect">
              <a:avLst/>
            </a:prstGeom>
          </p:spPr>
        </p:pic>
      </p:grpSp>
      <p:sp>
        <p:nvSpPr>
          <p:cNvPr id="9" name="Freeform 9"/>
          <p:cNvSpPr/>
          <p:nvPr/>
        </p:nvSpPr>
        <p:spPr>
          <a:xfrm>
            <a:off x="7527832"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0" name="Freeform 10"/>
          <p:cNvSpPr/>
          <p:nvPr/>
        </p:nvSpPr>
        <p:spPr>
          <a:xfrm>
            <a:off x="-292954" y="86170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grpSp>
        <p:nvGrpSpPr>
          <p:cNvPr id="11" name="Group 11"/>
          <p:cNvGrpSpPr/>
          <p:nvPr/>
        </p:nvGrpSpPr>
        <p:grpSpPr>
          <a:xfrm>
            <a:off x="9384219" y="2068227"/>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483801" y="421902"/>
            <a:ext cx="2911265" cy="1213595"/>
          </a:xfrm>
          <a:custGeom>
            <a:avLst/>
            <a:gdLst/>
            <a:ahLst/>
            <a:cxnLst/>
            <a:rect l="l" t="t" r="r" b="b"/>
            <a:pathLst>
              <a:path w="2911265" h="1213595">
                <a:moveTo>
                  <a:pt x="0" y="0"/>
                </a:moveTo>
                <a:lnTo>
                  <a:pt x="2911265" y="0"/>
                </a:lnTo>
                <a:lnTo>
                  <a:pt x="2911265" y="1213596"/>
                </a:lnTo>
                <a:lnTo>
                  <a:pt x="0" y="1213596"/>
                </a:lnTo>
                <a:lnTo>
                  <a:pt x="0" y="0"/>
                </a:lnTo>
                <a:close/>
              </a:path>
            </a:pathLst>
          </a:custGeom>
          <a:blipFill>
            <a:blip r:embed="rId7"/>
            <a:stretch>
              <a:fillRect/>
            </a:stretch>
          </a:blipFill>
        </p:spPr>
        <p:txBody>
          <a:bodyPr/>
          <a:lstStyle/>
          <a:p>
            <a:endParaRPr lang="da-DK"/>
          </a:p>
        </p:txBody>
      </p:sp>
      <p:sp>
        <p:nvSpPr>
          <p:cNvPr id="15" name="Freeform 15"/>
          <p:cNvSpPr/>
          <p:nvPr/>
        </p:nvSpPr>
        <p:spPr>
          <a:xfrm>
            <a:off x="3652551" y="5589214"/>
            <a:ext cx="5047043" cy="3669086"/>
          </a:xfrm>
          <a:custGeom>
            <a:avLst/>
            <a:gdLst/>
            <a:ahLst/>
            <a:cxnLst/>
            <a:rect l="l" t="t" r="r" b="b"/>
            <a:pathLst>
              <a:path w="5047043" h="3669086">
                <a:moveTo>
                  <a:pt x="0" y="0"/>
                </a:moveTo>
                <a:lnTo>
                  <a:pt x="5047043" y="0"/>
                </a:lnTo>
                <a:lnTo>
                  <a:pt x="5047043" y="3669086"/>
                </a:lnTo>
                <a:lnTo>
                  <a:pt x="0" y="3669086"/>
                </a:lnTo>
                <a:lnTo>
                  <a:pt x="0" y="0"/>
                </a:lnTo>
                <a:close/>
              </a:path>
            </a:pathLst>
          </a:custGeom>
          <a:blipFill>
            <a:blip r:embed="rId8"/>
            <a:stretch>
              <a:fillRect l="-3383" r="-5563"/>
            </a:stretch>
          </a:blipFill>
        </p:spPr>
        <p:txBody>
          <a:bodyPr/>
          <a:lstStyle/>
          <a:p>
            <a:endParaRPr lang="da-DK"/>
          </a:p>
        </p:txBody>
      </p:sp>
      <p:sp>
        <p:nvSpPr>
          <p:cNvPr id="16" name="Freeform 16"/>
          <p:cNvSpPr/>
          <p:nvPr/>
        </p:nvSpPr>
        <p:spPr>
          <a:xfrm>
            <a:off x="-1764326" y="1988480"/>
            <a:ext cx="5286267" cy="3764997"/>
          </a:xfrm>
          <a:custGeom>
            <a:avLst/>
            <a:gdLst/>
            <a:ahLst/>
            <a:cxnLst/>
            <a:rect l="l" t="t" r="r" b="b"/>
            <a:pathLst>
              <a:path w="5286267" h="3764997">
                <a:moveTo>
                  <a:pt x="0" y="0"/>
                </a:moveTo>
                <a:lnTo>
                  <a:pt x="5286268" y="0"/>
                </a:lnTo>
                <a:lnTo>
                  <a:pt x="5286268" y="3764997"/>
                </a:lnTo>
                <a:lnTo>
                  <a:pt x="0" y="3764997"/>
                </a:lnTo>
                <a:lnTo>
                  <a:pt x="0" y="0"/>
                </a:lnTo>
                <a:close/>
              </a:path>
            </a:pathLst>
          </a:custGeom>
          <a:blipFill>
            <a:blip r:embed="rId9"/>
            <a:stretch>
              <a:fillRect/>
            </a:stretch>
          </a:blipFill>
        </p:spPr>
        <p:txBody>
          <a:bodyPr/>
          <a:lstStyle/>
          <a:p>
            <a:endParaRPr lang="da-DK"/>
          </a:p>
        </p:txBody>
      </p:sp>
      <p:sp>
        <p:nvSpPr>
          <p:cNvPr id="17" name="Freeform 17"/>
          <p:cNvSpPr/>
          <p:nvPr/>
        </p:nvSpPr>
        <p:spPr>
          <a:xfrm>
            <a:off x="-1533316" y="5909344"/>
            <a:ext cx="5055258" cy="3348956"/>
          </a:xfrm>
          <a:custGeom>
            <a:avLst/>
            <a:gdLst/>
            <a:ahLst/>
            <a:cxnLst/>
            <a:rect l="l" t="t" r="r" b="b"/>
            <a:pathLst>
              <a:path w="5055258" h="3348956">
                <a:moveTo>
                  <a:pt x="0" y="0"/>
                </a:moveTo>
                <a:lnTo>
                  <a:pt x="5055258" y="0"/>
                </a:lnTo>
                <a:lnTo>
                  <a:pt x="5055258" y="3348956"/>
                </a:lnTo>
                <a:lnTo>
                  <a:pt x="0" y="3348956"/>
                </a:lnTo>
                <a:lnTo>
                  <a:pt x="0" y="0"/>
                </a:lnTo>
                <a:close/>
              </a:path>
            </a:pathLst>
          </a:custGeom>
          <a:blipFill>
            <a:blip r:embed="rId10"/>
            <a:stretch>
              <a:fillRect b="-659"/>
            </a:stretch>
          </a:blipFill>
        </p:spPr>
        <p:txBody>
          <a:bodyPr/>
          <a:lstStyle/>
          <a:p>
            <a:endParaRPr lang="da-DK"/>
          </a:p>
        </p:txBody>
      </p:sp>
      <p:sp>
        <p:nvSpPr>
          <p:cNvPr id="18" name="TextBox 18"/>
          <p:cNvSpPr txBox="1"/>
          <p:nvPr/>
        </p:nvSpPr>
        <p:spPr>
          <a:xfrm>
            <a:off x="9384219" y="2393151"/>
            <a:ext cx="8058039" cy="886460"/>
          </a:xfrm>
          <a:prstGeom prst="rect">
            <a:avLst/>
          </a:prstGeom>
        </p:spPr>
        <p:txBody>
          <a:bodyPr lIns="0" tIns="0" rIns="0" bIns="0" rtlCol="0" anchor="t">
            <a:spAutoFit/>
          </a:bodyPr>
          <a:lstStyle/>
          <a:p>
            <a:pPr algn="l">
              <a:lnSpc>
                <a:spcPts val="6820"/>
              </a:lnSpc>
            </a:pPr>
            <a:r>
              <a:rPr lang="en-US" sz="5500" b="1">
                <a:solidFill>
                  <a:srgbClr val="000000"/>
                </a:solidFill>
                <a:latin typeface="AU Passata Bold"/>
                <a:ea typeface="AU Passata Bold"/>
                <a:cs typeface="AU Passata Bold"/>
                <a:sym typeface="AU Passata Bold"/>
              </a:rPr>
              <a:t>🧪 AGRO FOOD PARK</a:t>
            </a:r>
          </a:p>
        </p:txBody>
      </p:sp>
      <p:sp>
        <p:nvSpPr>
          <p:cNvPr id="19" name="TextBox 19"/>
          <p:cNvSpPr txBox="1"/>
          <p:nvPr/>
        </p:nvSpPr>
        <p:spPr>
          <a:xfrm>
            <a:off x="9255860" y="3547386"/>
            <a:ext cx="8686154" cy="6371273"/>
          </a:xfrm>
          <a:prstGeom prst="rect">
            <a:avLst/>
          </a:prstGeom>
        </p:spPr>
        <p:txBody>
          <a:bodyPr lIns="0" tIns="0" rIns="0" bIns="0" rtlCol="0" anchor="t">
            <a:spAutoFit/>
          </a:bodyPr>
          <a:lstStyle/>
          <a:p>
            <a:pPr algn="l">
              <a:lnSpc>
                <a:spcPts val="2939"/>
              </a:lnSpc>
            </a:pPr>
            <a:r>
              <a:rPr lang="en-US" sz="2099">
                <a:solidFill>
                  <a:srgbClr val="201E1E"/>
                </a:solidFill>
                <a:latin typeface="AU Passata"/>
                <a:ea typeface="AU Passata"/>
                <a:cs typeface="AU Passata"/>
                <a:sym typeface="AU Passata"/>
              </a:rPr>
              <a:t>AU FOOD’s location at </a:t>
            </a:r>
            <a:r>
              <a:rPr lang="en-US" sz="2099" b="1">
                <a:solidFill>
                  <a:srgbClr val="201E1E"/>
                </a:solidFill>
                <a:latin typeface="AU Passata Bold"/>
                <a:ea typeface="AU Passata Bold"/>
                <a:cs typeface="AU Passata Bold"/>
                <a:sym typeface="AU Passata Bold"/>
              </a:rPr>
              <a:t>Agro Food Park</a:t>
            </a:r>
            <a:r>
              <a:rPr lang="en-US" sz="2099">
                <a:solidFill>
                  <a:srgbClr val="201E1E"/>
                </a:solidFill>
                <a:latin typeface="AU Passata"/>
                <a:ea typeface="AU Passata"/>
                <a:cs typeface="AU Passata"/>
                <a:sym typeface="AU Passata"/>
              </a:rPr>
              <a:t> places it at the heart of Denmark’s leading food innovation cluster. Surrounded by industry partners and startups, the facilities support cutting-edge research and collaboration.</a:t>
            </a:r>
          </a:p>
          <a:p>
            <a:pPr algn="l">
              <a:lnSpc>
                <a:spcPts val="2939"/>
              </a:lnSpc>
            </a:pPr>
            <a:endParaRPr lang="en-US" sz="2099">
              <a:solidFill>
                <a:srgbClr val="201E1E"/>
              </a:solidFill>
              <a:latin typeface="AU Passata"/>
              <a:ea typeface="AU Passata"/>
              <a:cs typeface="AU Passata"/>
              <a:sym typeface="AU Passata"/>
            </a:endParaRPr>
          </a:p>
          <a:p>
            <a:pPr algn="l">
              <a:lnSpc>
                <a:spcPts val="3219"/>
              </a:lnSpc>
            </a:pPr>
            <a:r>
              <a:rPr lang="en-US" sz="2299">
                <a:solidFill>
                  <a:srgbClr val="201E1E"/>
                </a:solidFill>
                <a:latin typeface="AU Passata"/>
                <a:ea typeface="AU Passata"/>
                <a:cs typeface="AU Passata"/>
                <a:sym typeface="AU Passata"/>
              </a:rPr>
              <a:t>🔬 </a:t>
            </a:r>
            <a:r>
              <a:rPr lang="en-US" sz="2299" b="1">
                <a:solidFill>
                  <a:srgbClr val="201E1E"/>
                </a:solidFill>
                <a:latin typeface="AU Passata Bold"/>
                <a:ea typeface="AU Passata Bold"/>
                <a:cs typeface="AU Passata Bold"/>
                <a:sym typeface="AU Passata Bold"/>
              </a:rPr>
              <a:t>Key Facilities</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Advanced Labs: </a:t>
            </a:r>
            <a:r>
              <a:rPr lang="en-US" sz="2099">
                <a:solidFill>
                  <a:srgbClr val="201E1E"/>
                </a:solidFill>
                <a:latin typeface="AU Passata"/>
                <a:ea typeface="AU Passata"/>
                <a:cs typeface="AU Passata"/>
                <a:sym typeface="AU Passata"/>
              </a:rPr>
              <a:t>Mass spectrometry, NMR, and metabolomics platforms</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Pilot Plant: </a:t>
            </a:r>
            <a:r>
              <a:rPr lang="en-US" sz="2099">
                <a:solidFill>
                  <a:srgbClr val="201E1E"/>
                </a:solidFill>
                <a:latin typeface="AU Passata"/>
                <a:ea typeface="AU Passata"/>
                <a:cs typeface="AU Passata"/>
                <a:sym typeface="AU Passata"/>
              </a:rPr>
              <a:t>Processing technologies and food structure analysis</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Sensory &amp; Health Labs: </a:t>
            </a:r>
            <a:r>
              <a:rPr lang="en-US" sz="2099">
                <a:solidFill>
                  <a:srgbClr val="201E1E"/>
                </a:solidFill>
                <a:latin typeface="AU Passata"/>
                <a:ea typeface="AU Passata"/>
                <a:cs typeface="AU Passata"/>
                <a:sym typeface="AU Passata"/>
              </a:rPr>
              <a:t>Research on taste, nutrition, and consumer experience</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Climate-Controlled Growth Areas: </a:t>
            </a:r>
            <a:r>
              <a:rPr lang="en-US" sz="2099">
                <a:solidFill>
                  <a:srgbClr val="201E1E"/>
                </a:solidFill>
                <a:latin typeface="AU Passata"/>
                <a:ea typeface="AU Passata"/>
                <a:cs typeface="AU Passata"/>
                <a:sym typeface="AU Passata"/>
              </a:rPr>
              <a:t>Glasshouses and climate chambers for plant studies</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Postharvest Tech:</a:t>
            </a:r>
            <a:r>
              <a:rPr lang="en-US" sz="2099">
                <a:solidFill>
                  <a:srgbClr val="201E1E"/>
                </a:solidFill>
                <a:latin typeface="AU Passata"/>
                <a:ea typeface="AU Passata"/>
                <a:cs typeface="AU Passata"/>
                <a:sym typeface="AU Passata"/>
              </a:rPr>
              <a:t> Equipment for drying, grading, and storage</a:t>
            </a:r>
          </a:p>
          <a:p>
            <a:pPr algn="l">
              <a:lnSpc>
                <a:spcPts val="2939"/>
              </a:lnSpc>
            </a:pPr>
            <a:endParaRPr lang="en-US" sz="2099">
              <a:solidFill>
                <a:srgbClr val="201E1E"/>
              </a:solidFill>
              <a:latin typeface="AU Passata"/>
              <a:ea typeface="AU Passata"/>
              <a:cs typeface="AU Passata"/>
              <a:sym typeface="AU Passata"/>
            </a:endParaRPr>
          </a:p>
          <a:p>
            <a:pPr algn="l">
              <a:lnSpc>
                <a:spcPts val="2939"/>
              </a:lnSpc>
              <a:spcBef>
                <a:spcPct val="0"/>
              </a:spcBef>
            </a:pPr>
            <a:r>
              <a:rPr lang="en-US" sz="2099">
                <a:solidFill>
                  <a:srgbClr val="201E1E"/>
                </a:solidFill>
                <a:latin typeface="AU Passata"/>
                <a:ea typeface="AU Passata"/>
                <a:cs typeface="AU Passata"/>
                <a:sym typeface="AU Passata"/>
              </a:rPr>
              <a:t>This strategic location strengthens AU FOOD’s impact on sustainable food systems and innovation.</a:t>
            </a:r>
          </a:p>
          <a:p>
            <a:pPr algn="l">
              <a:lnSpc>
                <a:spcPts val="2939"/>
              </a:lnSpc>
              <a:spcBef>
                <a:spcPct val="0"/>
              </a:spcBef>
            </a:pPr>
            <a:endParaRPr lang="en-US" sz="2099">
              <a:solidFill>
                <a:srgbClr val="201E1E"/>
              </a:solidFill>
              <a:latin typeface="AU Passata"/>
              <a:ea typeface="AU Passata"/>
              <a:cs typeface="AU Passata"/>
              <a:sym typeface="AU Passat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E5C"/>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txBody>
            <a:bodyPr/>
            <a:lstStyle/>
            <a:p>
              <a:endParaRPr lang="da-DK"/>
            </a:p>
          </p:txBody>
        </p:sp>
      </p:grpSp>
      <p:grpSp>
        <p:nvGrpSpPr>
          <p:cNvPr id="4" name="Group 4"/>
          <p:cNvGrpSpPr/>
          <p:nvPr/>
        </p:nvGrpSpPr>
        <p:grpSpPr>
          <a:xfrm>
            <a:off x="12581411" y="0"/>
            <a:ext cx="5706589" cy="5143500"/>
            <a:chOff x="0" y="0"/>
            <a:chExt cx="1502970" cy="1354667"/>
          </a:xfrm>
        </p:grpSpPr>
        <p:sp>
          <p:nvSpPr>
            <p:cNvPr id="5" name="Freeform 5"/>
            <p:cNvSpPr/>
            <p:nvPr/>
          </p:nvSpPr>
          <p:spPr>
            <a:xfrm>
              <a:off x="0" y="0"/>
              <a:ext cx="1502970" cy="1354667"/>
            </a:xfrm>
            <a:custGeom>
              <a:avLst/>
              <a:gdLst/>
              <a:ahLst/>
              <a:cxnLst/>
              <a:rect l="l" t="t" r="r" b="b"/>
              <a:pathLst>
                <a:path w="1502970" h="1354667">
                  <a:moveTo>
                    <a:pt x="0" y="0"/>
                  </a:moveTo>
                  <a:lnTo>
                    <a:pt x="1502970" y="0"/>
                  </a:lnTo>
                  <a:lnTo>
                    <a:pt x="1502970" y="1354667"/>
                  </a:lnTo>
                  <a:lnTo>
                    <a:pt x="0" y="1354667"/>
                  </a:lnTo>
                  <a:close/>
                </a:path>
              </a:pathLst>
            </a:custGeom>
            <a:solidFill>
              <a:srgbClr val="FFFFFF"/>
            </a:solidFill>
          </p:spPr>
          <p:txBody>
            <a:bodyPr/>
            <a:lstStyle/>
            <a:p>
              <a:endParaRPr lang="da-DK"/>
            </a:p>
          </p:txBody>
        </p:sp>
        <p:sp>
          <p:nvSpPr>
            <p:cNvPr id="6" name="TextBox 6"/>
            <p:cNvSpPr txBox="1"/>
            <p:nvPr/>
          </p:nvSpPr>
          <p:spPr>
            <a:xfrm>
              <a:off x="0" y="-38100"/>
              <a:ext cx="1502970" cy="139276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4207111" y="1028700"/>
            <a:ext cx="3052189" cy="8229600"/>
            <a:chOff x="0" y="0"/>
            <a:chExt cx="4069585" cy="10972800"/>
          </a:xfrm>
        </p:grpSpPr>
        <p:pic>
          <p:nvPicPr>
            <p:cNvPr id="8" name="Picture 8"/>
            <p:cNvPicPr>
              <a:picLocks noChangeAspect="1"/>
            </p:cNvPicPr>
            <p:nvPr/>
          </p:nvPicPr>
          <p:blipFill>
            <a:blip r:embed="rId2"/>
            <a:srcRect l="25244" r="25244"/>
            <a:stretch>
              <a:fillRect/>
            </a:stretch>
          </p:blipFill>
          <p:spPr>
            <a:xfrm>
              <a:off x="0" y="0"/>
              <a:ext cx="4069585" cy="10972800"/>
            </a:xfrm>
            <a:prstGeom prst="rect">
              <a:avLst/>
            </a:prstGeom>
          </p:spPr>
        </p:pic>
      </p:grpSp>
      <p:grpSp>
        <p:nvGrpSpPr>
          <p:cNvPr id="9" name="Group 9"/>
          <p:cNvGrpSpPr/>
          <p:nvPr/>
        </p:nvGrpSpPr>
        <p:grpSpPr>
          <a:xfrm>
            <a:off x="11154330" y="1028700"/>
            <a:ext cx="2854163" cy="2618867"/>
            <a:chOff x="0" y="0"/>
            <a:chExt cx="3805550" cy="3491822"/>
          </a:xfrm>
        </p:grpSpPr>
        <p:pic>
          <p:nvPicPr>
            <p:cNvPr id="10" name="Picture 10"/>
            <p:cNvPicPr>
              <a:picLocks noChangeAspect="1"/>
            </p:cNvPicPr>
            <p:nvPr/>
          </p:nvPicPr>
          <p:blipFill>
            <a:blip r:embed="rId3"/>
            <a:srcRect l="13737" r="13737"/>
            <a:stretch>
              <a:fillRect/>
            </a:stretch>
          </p:blipFill>
          <p:spPr>
            <a:xfrm>
              <a:off x="0" y="0"/>
              <a:ext cx="3805550" cy="3491822"/>
            </a:xfrm>
            <a:prstGeom prst="rect">
              <a:avLst/>
            </a:prstGeom>
          </p:spPr>
        </p:pic>
      </p:grpSp>
      <p:grpSp>
        <p:nvGrpSpPr>
          <p:cNvPr id="11" name="Group 11"/>
          <p:cNvGrpSpPr/>
          <p:nvPr/>
        </p:nvGrpSpPr>
        <p:grpSpPr>
          <a:xfrm>
            <a:off x="11154330" y="3834067"/>
            <a:ext cx="2854163" cy="2618867"/>
            <a:chOff x="0" y="0"/>
            <a:chExt cx="3805550" cy="3491822"/>
          </a:xfrm>
        </p:grpSpPr>
        <p:pic>
          <p:nvPicPr>
            <p:cNvPr id="12" name="Picture 12"/>
            <p:cNvPicPr>
              <a:picLocks noChangeAspect="1"/>
            </p:cNvPicPr>
            <p:nvPr/>
          </p:nvPicPr>
          <p:blipFill>
            <a:blip r:embed="rId4"/>
            <a:srcRect l="10468" r="10468"/>
            <a:stretch>
              <a:fillRect/>
            </a:stretch>
          </p:blipFill>
          <p:spPr>
            <a:xfrm>
              <a:off x="0" y="0"/>
              <a:ext cx="3805550" cy="3491822"/>
            </a:xfrm>
            <a:prstGeom prst="rect">
              <a:avLst/>
            </a:prstGeom>
          </p:spPr>
        </p:pic>
      </p:grpSp>
      <p:grpSp>
        <p:nvGrpSpPr>
          <p:cNvPr id="13" name="Group 13"/>
          <p:cNvGrpSpPr/>
          <p:nvPr/>
        </p:nvGrpSpPr>
        <p:grpSpPr>
          <a:xfrm>
            <a:off x="11154330" y="6639433"/>
            <a:ext cx="2854163" cy="2618867"/>
            <a:chOff x="0" y="0"/>
            <a:chExt cx="3805550" cy="3491822"/>
          </a:xfrm>
        </p:grpSpPr>
        <p:pic>
          <p:nvPicPr>
            <p:cNvPr id="14" name="Picture 14"/>
            <p:cNvPicPr>
              <a:picLocks noChangeAspect="1"/>
            </p:cNvPicPr>
            <p:nvPr/>
          </p:nvPicPr>
          <p:blipFill>
            <a:blip r:embed="rId5"/>
            <a:srcRect t="15633" b="15633"/>
            <a:stretch>
              <a:fillRect/>
            </a:stretch>
          </p:blipFill>
          <p:spPr>
            <a:xfrm>
              <a:off x="0" y="0"/>
              <a:ext cx="3805550" cy="3491822"/>
            </a:xfrm>
            <a:prstGeom prst="rect">
              <a:avLst/>
            </a:prstGeom>
          </p:spPr>
        </p:pic>
      </p:grpSp>
      <p:grpSp>
        <p:nvGrpSpPr>
          <p:cNvPr id="15" name="Group 15"/>
          <p:cNvGrpSpPr/>
          <p:nvPr/>
        </p:nvGrpSpPr>
        <p:grpSpPr>
          <a:xfrm>
            <a:off x="2140175" y="2153803"/>
            <a:ext cx="1245141" cy="47625"/>
            <a:chOff x="0" y="0"/>
            <a:chExt cx="327938" cy="12543"/>
          </a:xfrm>
        </p:grpSpPr>
        <p:sp>
          <p:nvSpPr>
            <p:cNvPr id="16" name="Freeform 16"/>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FFFFFF"/>
            </a:solidFill>
          </p:spPr>
          <p:txBody>
            <a:bodyPr/>
            <a:lstStyle/>
            <a:p>
              <a:endParaRPr lang="da-DK"/>
            </a:p>
          </p:txBody>
        </p:sp>
        <p:sp>
          <p:nvSpPr>
            <p:cNvPr id="17" name="TextBox 17"/>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474052" y="421902"/>
            <a:ext cx="2911265" cy="1213595"/>
          </a:xfrm>
          <a:custGeom>
            <a:avLst/>
            <a:gdLst/>
            <a:ahLst/>
            <a:cxnLst/>
            <a:rect l="l" t="t" r="r" b="b"/>
            <a:pathLst>
              <a:path w="2911265" h="1213595">
                <a:moveTo>
                  <a:pt x="0" y="0"/>
                </a:moveTo>
                <a:lnTo>
                  <a:pt x="2911264" y="0"/>
                </a:lnTo>
                <a:lnTo>
                  <a:pt x="2911264" y="1213596"/>
                </a:lnTo>
                <a:lnTo>
                  <a:pt x="0" y="1213596"/>
                </a:lnTo>
                <a:lnTo>
                  <a:pt x="0" y="0"/>
                </a:lnTo>
                <a:close/>
              </a:path>
            </a:pathLst>
          </a:custGeom>
          <a:blipFill>
            <a:blip r:embed="rId6"/>
            <a:stretch>
              <a:fillRect/>
            </a:stretch>
          </a:blipFill>
        </p:spPr>
        <p:txBody>
          <a:bodyPr/>
          <a:lstStyle/>
          <a:p>
            <a:endParaRPr lang="da-DK"/>
          </a:p>
        </p:txBody>
      </p:sp>
      <p:sp>
        <p:nvSpPr>
          <p:cNvPr id="19" name="Freeform 19"/>
          <p:cNvSpPr/>
          <p:nvPr/>
        </p:nvSpPr>
        <p:spPr>
          <a:xfrm>
            <a:off x="12453164" y="393583"/>
            <a:ext cx="5177120" cy="1760221"/>
          </a:xfrm>
          <a:custGeom>
            <a:avLst/>
            <a:gdLst/>
            <a:ahLst/>
            <a:cxnLst/>
            <a:rect l="l" t="t" r="r" b="b"/>
            <a:pathLst>
              <a:path w="5177120" h="1760221">
                <a:moveTo>
                  <a:pt x="0" y="0"/>
                </a:moveTo>
                <a:lnTo>
                  <a:pt x="5177121" y="0"/>
                </a:lnTo>
                <a:lnTo>
                  <a:pt x="5177121" y="1760220"/>
                </a:lnTo>
                <a:lnTo>
                  <a:pt x="0" y="1760220"/>
                </a:lnTo>
                <a:lnTo>
                  <a:pt x="0" y="0"/>
                </a:lnTo>
                <a:close/>
              </a:path>
            </a:pathLst>
          </a:custGeom>
          <a:blipFill>
            <a:blip r:embed="rId7"/>
            <a:stretch>
              <a:fillRect/>
            </a:stretch>
          </a:blipFill>
        </p:spPr>
        <p:txBody>
          <a:bodyPr/>
          <a:lstStyle/>
          <a:p>
            <a:endParaRPr lang="da-DK"/>
          </a:p>
        </p:txBody>
      </p:sp>
      <p:sp>
        <p:nvSpPr>
          <p:cNvPr id="20" name="TextBox 20"/>
          <p:cNvSpPr txBox="1"/>
          <p:nvPr/>
        </p:nvSpPr>
        <p:spPr>
          <a:xfrm>
            <a:off x="2140174" y="2461651"/>
            <a:ext cx="8146825" cy="902939"/>
          </a:xfrm>
          <a:prstGeom prst="rect">
            <a:avLst/>
          </a:prstGeom>
        </p:spPr>
        <p:txBody>
          <a:bodyPr wrap="square" lIns="0" tIns="0" rIns="0" bIns="0" rtlCol="0" anchor="t">
            <a:spAutoFit/>
          </a:bodyPr>
          <a:lstStyle/>
          <a:p>
            <a:pPr algn="l">
              <a:lnSpc>
                <a:spcPts val="7440"/>
              </a:lnSpc>
            </a:pPr>
            <a:r>
              <a:rPr lang="en-US" sz="6000" b="1" dirty="0">
                <a:solidFill>
                  <a:srgbClr val="FFFFFF"/>
                </a:solidFill>
                <a:latin typeface="AU Passata Bold"/>
                <a:ea typeface="AU Passata Bold"/>
                <a:cs typeface="AU Passata Bold"/>
                <a:sym typeface="AU Passata Bold"/>
              </a:rPr>
              <a:t>🌿 THE GREENHOUSE</a:t>
            </a:r>
          </a:p>
        </p:txBody>
      </p:sp>
      <p:sp>
        <p:nvSpPr>
          <p:cNvPr id="21" name="TextBox 21"/>
          <p:cNvSpPr txBox="1"/>
          <p:nvPr/>
        </p:nvSpPr>
        <p:spPr>
          <a:xfrm>
            <a:off x="2140175" y="3693233"/>
            <a:ext cx="8472923" cy="6098540"/>
          </a:xfrm>
          <a:prstGeom prst="rect">
            <a:avLst/>
          </a:prstGeom>
        </p:spPr>
        <p:txBody>
          <a:bodyPr lIns="0" tIns="0" rIns="0" bIns="0" rtlCol="0" anchor="t">
            <a:spAutoFit/>
          </a:bodyPr>
          <a:lstStyle/>
          <a:p>
            <a:pPr algn="l">
              <a:lnSpc>
                <a:spcPts val="2799"/>
              </a:lnSpc>
            </a:pPr>
            <a:r>
              <a:rPr lang="en-US" sz="1999" dirty="0">
                <a:solidFill>
                  <a:srgbClr val="FFFFFF"/>
                </a:solidFill>
                <a:latin typeface="AU Passata"/>
                <a:ea typeface="AU Passata"/>
                <a:cs typeface="AU Passata"/>
                <a:sym typeface="AU Passata"/>
              </a:rPr>
              <a:t>AU FOOD’s </a:t>
            </a:r>
            <a:r>
              <a:rPr lang="en-US" sz="1999" b="1" dirty="0">
                <a:solidFill>
                  <a:srgbClr val="FFFFFF"/>
                </a:solidFill>
                <a:latin typeface="AU Passata Bold"/>
                <a:ea typeface="AU Passata Bold"/>
                <a:cs typeface="AU Passata Bold"/>
                <a:sym typeface="AU Passata Bold"/>
              </a:rPr>
              <a:t>2,500 m² greenhouse</a:t>
            </a:r>
            <a:r>
              <a:rPr lang="en-US" sz="1999" dirty="0">
                <a:solidFill>
                  <a:srgbClr val="FFFFFF"/>
                </a:solidFill>
                <a:latin typeface="AU Passata"/>
                <a:ea typeface="AU Passata"/>
                <a:cs typeface="AU Passata"/>
                <a:sym typeface="AU Passata"/>
              </a:rPr>
              <a:t> is a cutting-edge facility for plant research, designed to simulate future climate conditions and optimize crop resilience.</a:t>
            </a:r>
          </a:p>
          <a:p>
            <a:pPr algn="l">
              <a:lnSpc>
                <a:spcPts val="2799"/>
              </a:lnSpc>
            </a:pPr>
            <a:endParaRPr lang="en-US" sz="1999" dirty="0">
              <a:solidFill>
                <a:srgbClr val="FFFFFF"/>
              </a:solidFill>
              <a:latin typeface="AU Passata"/>
              <a:ea typeface="AU Passata"/>
              <a:cs typeface="AU Passata"/>
              <a:sym typeface="AU Passata"/>
            </a:endParaRPr>
          </a:p>
          <a:p>
            <a:pPr algn="l">
              <a:lnSpc>
                <a:spcPts val="3079"/>
              </a:lnSpc>
            </a:pPr>
            <a:r>
              <a:rPr lang="en-US" sz="2199" dirty="0">
                <a:solidFill>
                  <a:srgbClr val="FFFFFF"/>
                </a:solidFill>
                <a:latin typeface="AU Passata"/>
                <a:ea typeface="AU Passata"/>
                <a:cs typeface="AU Passata"/>
                <a:sym typeface="AU Passata"/>
              </a:rPr>
              <a:t>🌱 </a:t>
            </a:r>
            <a:r>
              <a:rPr lang="en-US" sz="2199" b="1" dirty="0">
                <a:solidFill>
                  <a:srgbClr val="FFFFFF"/>
                </a:solidFill>
                <a:latin typeface="AU Passata Bold"/>
                <a:ea typeface="AU Passata Bold"/>
                <a:cs typeface="AU Passata Bold"/>
                <a:sym typeface="AU Passata Bold"/>
              </a:rPr>
              <a:t>Key Features</a:t>
            </a:r>
          </a:p>
          <a:p>
            <a:pPr marL="431797" lvl="1" indent="-215899" algn="l">
              <a:lnSpc>
                <a:spcPts val="2799"/>
              </a:lnSpc>
              <a:buFont typeface="Arial"/>
              <a:buChar char="•"/>
            </a:pPr>
            <a:r>
              <a:rPr lang="en-US" sz="1999" b="1" dirty="0">
                <a:solidFill>
                  <a:srgbClr val="FFFFFF"/>
                </a:solidFill>
                <a:latin typeface="AU Passata Bold"/>
                <a:ea typeface="AU Passata Bold"/>
                <a:cs typeface="AU Passata Bold"/>
                <a:sym typeface="AU Passata Bold"/>
              </a:rPr>
              <a:t>13 Climate-Controlled Rooms:</a:t>
            </a:r>
            <a:r>
              <a:rPr lang="en-US" sz="1999" dirty="0">
                <a:solidFill>
                  <a:srgbClr val="FFFFFF"/>
                </a:solidFill>
                <a:latin typeface="AU Passata"/>
                <a:ea typeface="AU Passata"/>
                <a:cs typeface="AU Passata"/>
                <a:sym typeface="AU Passata"/>
              </a:rPr>
              <a:t> Twelve 48 m² units and one 200 m² space</a:t>
            </a:r>
          </a:p>
          <a:p>
            <a:pPr marL="431797" lvl="1" indent="-215899" algn="l">
              <a:lnSpc>
                <a:spcPts val="2799"/>
              </a:lnSpc>
              <a:buFont typeface="Arial"/>
              <a:buChar char="•"/>
            </a:pPr>
            <a:r>
              <a:rPr lang="en-US" sz="1999" b="1" dirty="0">
                <a:solidFill>
                  <a:srgbClr val="FFFFFF"/>
                </a:solidFill>
                <a:latin typeface="AU Passata Bold"/>
                <a:ea typeface="AU Passata Bold"/>
                <a:cs typeface="AU Passata Bold"/>
                <a:sym typeface="AU Passata Bold"/>
              </a:rPr>
              <a:t>Growth Simulation: </a:t>
            </a:r>
            <a:r>
              <a:rPr lang="en-US" sz="1999" dirty="0">
                <a:solidFill>
                  <a:srgbClr val="FFFFFF"/>
                </a:solidFill>
                <a:latin typeface="AU Passata"/>
                <a:ea typeface="AU Passata"/>
                <a:cs typeface="AU Passata"/>
                <a:sym typeface="AU Passata"/>
              </a:rPr>
              <a:t>Adjustable light, oxygen, humidity, water quality, and nutrients</a:t>
            </a:r>
          </a:p>
          <a:p>
            <a:pPr marL="431797" lvl="1" indent="-215899" algn="l">
              <a:lnSpc>
                <a:spcPts val="2799"/>
              </a:lnSpc>
              <a:buFont typeface="Arial"/>
              <a:buChar char="•"/>
            </a:pPr>
            <a:r>
              <a:rPr lang="en-US" sz="1999" b="1" dirty="0">
                <a:solidFill>
                  <a:srgbClr val="FFFFFF"/>
                </a:solidFill>
                <a:latin typeface="AU Passata Bold"/>
                <a:ea typeface="AU Passata Bold"/>
                <a:cs typeface="AU Passata Bold"/>
                <a:sym typeface="AU Passata Bold"/>
              </a:rPr>
              <a:t>Advanced Research: </a:t>
            </a:r>
            <a:r>
              <a:rPr lang="en-US" sz="1999" dirty="0">
                <a:solidFill>
                  <a:srgbClr val="FFFFFF"/>
                </a:solidFill>
                <a:latin typeface="AU Passata"/>
                <a:ea typeface="AU Passata"/>
                <a:cs typeface="AU Passata"/>
                <a:sym typeface="AU Passata"/>
              </a:rPr>
              <a:t>Studies on photosynthesis, phenotypes, and frost tolerance</a:t>
            </a:r>
          </a:p>
          <a:p>
            <a:pPr marL="431797" lvl="1" indent="-215899" algn="l">
              <a:lnSpc>
                <a:spcPts val="2799"/>
              </a:lnSpc>
              <a:buFont typeface="Arial"/>
              <a:buChar char="•"/>
            </a:pPr>
            <a:r>
              <a:rPr lang="en-US" sz="1999" b="1" dirty="0" err="1">
                <a:solidFill>
                  <a:srgbClr val="FFFFFF"/>
                </a:solidFill>
                <a:latin typeface="AU Passata Bold"/>
                <a:ea typeface="AU Passata Bold"/>
                <a:cs typeface="AU Passata Bold"/>
                <a:sym typeface="AU Passata Bold"/>
              </a:rPr>
              <a:t>Biofarm</a:t>
            </a:r>
            <a:r>
              <a:rPr lang="en-US" sz="1999" b="1" dirty="0">
                <a:solidFill>
                  <a:srgbClr val="FFFFFF"/>
                </a:solidFill>
                <a:latin typeface="AU Passata Bold"/>
                <a:ea typeface="AU Passata Bold"/>
                <a:cs typeface="AU Passata Bold"/>
                <a:sym typeface="AU Passata Bold"/>
              </a:rPr>
              <a:t> Potential: </a:t>
            </a:r>
            <a:r>
              <a:rPr lang="en-US" sz="1999" dirty="0">
                <a:solidFill>
                  <a:srgbClr val="FFFFFF"/>
                </a:solidFill>
                <a:latin typeface="AU Passata"/>
                <a:ea typeface="AU Passata"/>
                <a:cs typeface="AU Passata"/>
                <a:sym typeface="AU Passata"/>
              </a:rPr>
              <a:t>Enhancing plants to produce high-value natural ingredients</a:t>
            </a:r>
          </a:p>
          <a:p>
            <a:pPr algn="l">
              <a:lnSpc>
                <a:spcPts val="2799"/>
              </a:lnSpc>
            </a:pPr>
            <a:endParaRPr lang="en-US" sz="1999" dirty="0">
              <a:solidFill>
                <a:srgbClr val="FFFFFF"/>
              </a:solidFill>
              <a:latin typeface="AU Passata"/>
              <a:ea typeface="AU Passata"/>
              <a:cs typeface="AU Passata"/>
              <a:sym typeface="AU Passata"/>
            </a:endParaRPr>
          </a:p>
          <a:p>
            <a:pPr algn="l">
              <a:lnSpc>
                <a:spcPts val="2799"/>
              </a:lnSpc>
            </a:pPr>
            <a:r>
              <a:rPr lang="en-US" sz="1999" dirty="0">
                <a:solidFill>
                  <a:srgbClr val="FFFFFF"/>
                </a:solidFill>
                <a:latin typeface="AU Passata"/>
                <a:ea typeface="AU Passata"/>
                <a:cs typeface="AU Passata"/>
                <a:sym typeface="AU Passata"/>
              </a:rPr>
              <a:t>This greenhouse enables AU FOOD to explore sustainable farming, improve food security, and develop crops for tomorrow’s challenges</a:t>
            </a:r>
          </a:p>
          <a:p>
            <a:pPr algn="l">
              <a:lnSpc>
                <a:spcPts val="3219"/>
              </a:lnSpc>
              <a:spcBef>
                <a:spcPct val="0"/>
              </a:spcBef>
            </a:pPr>
            <a:endParaRPr lang="en-US" sz="1999" dirty="0">
              <a:solidFill>
                <a:srgbClr val="FFFFFF"/>
              </a:solidFill>
              <a:latin typeface="AU Passata"/>
              <a:ea typeface="AU Passata"/>
              <a:cs typeface="AU Passata"/>
              <a:sym typeface="AU Passat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17822553" y="8135882"/>
            <a:ext cx="930895" cy="929405"/>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3E5C"/>
            </a:solidFill>
          </p:spPr>
          <p:txBody>
            <a:bodyPr/>
            <a:lstStyle/>
            <a:p>
              <a:endParaRPr lang="da-DK"/>
            </a:p>
          </p:txBody>
        </p:sp>
      </p:grpSp>
      <p:grpSp>
        <p:nvGrpSpPr>
          <p:cNvPr id="4" name="Group 4"/>
          <p:cNvGrpSpPr/>
          <p:nvPr/>
        </p:nvGrpSpPr>
        <p:grpSpPr>
          <a:xfrm>
            <a:off x="0" y="0"/>
            <a:ext cx="4472538" cy="10287000"/>
            <a:chOff x="0" y="0"/>
            <a:chExt cx="1177952" cy="2709333"/>
          </a:xfrm>
        </p:grpSpPr>
        <p:sp>
          <p:nvSpPr>
            <p:cNvPr id="5" name="Freeform 5"/>
            <p:cNvSpPr/>
            <p:nvPr/>
          </p:nvSpPr>
          <p:spPr>
            <a:xfrm>
              <a:off x="0" y="0"/>
              <a:ext cx="1177952" cy="2709333"/>
            </a:xfrm>
            <a:custGeom>
              <a:avLst/>
              <a:gdLst/>
              <a:ahLst/>
              <a:cxnLst/>
              <a:rect l="l" t="t" r="r" b="b"/>
              <a:pathLst>
                <a:path w="1177952" h="2709333">
                  <a:moveTo>
                    <a:pt x="0" y="0"/>
                  </a:moveTo>
                  <a:lnTo>
                    <a:pt x="1177952" y="0"/>
                  </a:lnTo>
                  <a:lnTo>
                    <a:pt x="1177952" y="2709333"/>
                  </a:lnTo>
                  <a:lnTo>
                    <a:pt x="0" y="2709333"/>
                  </a:lnTo>
                  <a:close/>
                </a:path>
              </a:pathLst>
            </a:custGeom>
            <a:solidFill>
              <a:srgbClr val="003E5C"/>
            </a:solidFill>
          </p:spPr>
          <p:txBody>
            <a:bodyPr/>
            <a:lstStyle/>
            <a:p>
              <a:endParaRPr lang="da-DK"/>
            </a:p>
          </p:txBody>
        </p:sp>
        <p:sp>
          <p:nvSpPr>
            <p:cNvPr id="6" name="TextBox 6"/>
            <p:cNvSpPr txBox="1"/>
            <p:nvPr/>
          </p:nvSpPr>
          <p:spPr>
            <a:xfrm>
              <a:off x="0" y="-38100"/>
              <a:ext cx="1177952" cy="27474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92927" y="2510473"/>
            <a:ext cx="5269663" cy="3231398"/>
            <a:chOff x="0" y="0"/>
            <a:chExt cx="7026217" cy="4308531"/>
          </a:xfrm>
        </p:grpSpPr>
        <p:pic>
          <p:nvPicPr>
            <p:cNvPr id="8" name="Picture 8"/>
            <p:cNvPicPr>
              <a:picLocks noChangeAspect="1"/>
            </p:cNvPicPr>
            <p:nvPr/>
          </p:nvPicPr>
          <p:blipFill>
            <a:blip r:embed="rId2"/>
            <a:srcRect t="3925" b="3925"/>
            <a:stretch>
              <a:fillRect/>
            </a:stretch>
          </p:blipFill>
          <p:spPr>
            <a:xfrm>
              <a:off x="0" y="0"/>
              <a:ext cx="7026217" cy="4308531"/>
            </a:xfrm>
            <a:prstGeom prst="rect">
              <a:avLst/>
            </a:prstGeom>
          </p:spPr>
        </p:pic>
      </p:grpSp>
      <p:sp>
        <p:nvSpPr>
          <p:cNvPr id="9" name="Freeform 9"/>
          <p:cNvSpPr/>
          <p:nvPr/>
        </p:nvSpPr>
        <p:spPr>
          <a:xfrm>
            <a:off x="7527832" y="1028700"/>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10" name="Freeform 10"/>
          <p:cNvSpPr/>
          <p:nvPr/>
        </p:nvSpPr>
        <p:spPr>
          <a:xfrm>
            <a:off x="-292954" y="8617027"/>
            <a:ext cx="1171762" cy="641273"/>
          </a:xfrm>
          <a:custGeom>
            <a:avLst/>
            <a:gdLst/>
            <a:ahLst/>
            <a:cxnLst/>
            <a:rect l="l" t="t" r="r" b="b"/>
            <a:pathLst>
              <a:path w="1171762" h="641273">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grpSp>
        <p:nvGrpSpPr>
          <p:cNvPr id="11" name="Group 11"/>
          <p:cNvGrpSpPr/>
          <p:nvPr/>
        </p:nvGrpSpPr>
        <p:grpSpPr>
          <a:xfrm>
            <a:off x="9384219" y="2068227"/>
            <a:ext cx="1245141" cy="47625"/>
            <a:chOff x="0" y="0"/>
            <a:chExt cx="327938" cy="12543"/>
          </a:xfrm>
        </p:grpSpPr>
        <p:sp>
          <p:nvSpPr>
            <p:cNvPr id="12" name="Freeform 12"/>
            <p:cNvSpPr/>
            <p:nvPr/>
          </p:nvSpPr>
          <p:spPr>
            <a:xfrm>
              <a:off x="0" y="0"/>
              <a:ext cx="327938" cy="12543"/>
            </a:xfrm>
            <a:custGeom>
              <a:avLst/>
              <a:gdLst/>
              <a:ahLst/>
              <a:cxnLst/>
              <a:rect l="l" t="t" r="r" b="b"/>
              <a:pathLst>
                <a:path w="327938" h="12543">
                  <a:moveTo>
                    <a:pt x="0" y="0"/>
                  </a:moveTo>
                  <a:lnTo>
                    <a:pt x="327938" y="0"/>
                  </a:lnTo>
                  <a:lnTo>
                    <a:pt x="327938" y="12543"/>
                  </a:lnTo>
                  <a:lnTo>
                    <a:pt x="0" y="12543"/>
                  </a:lnTo>
                  <a:close/>
                </a:path>
              </a:pathLst>
            </a:custGeom>
            <a:solidFill>
              <a:srgbClr val="003E5C"/>
            </a:solidFill>
          </p:spPr>
          <p:txBody>
            <a:bodyPr/>
            <a:lstStyle/>
            <a:p>
              <a:endParaRPr lang="da-DK"/>
            </a:p>
          </p:txBody>
        </p:sp>
        <p:sp>
          <p:nvSpPr>
            <p:cNvPr id="13" name="TextBox 13"/>
            <p:cNvSpPr txBox="1"/>
            <p:nvPr/>
          </p:nvSpPr>
          <p:spPr>
            <a:xfrm>
              <a:off x="0" y="-38100"/>
              <a:ext cx="327938" cy="5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483801" y="421902"/>
            <a:ext cx="2911265" cy="1213595"/>
          </a:xfrm>
          <a:custGeom>
            <a:avLst/>
            <a:gdLst/>
            <a:ahLst/>
            <a:cxnLst/>
            <a:rect l="l" t="t" r="r" b="b"/>
            <a:pathLst>
              <a:path w="2911265" h="1213595">
                <a:moveTo>
                  <a:pt x="0" y="0"/>
                </a:moveTo>
                <a:lnTo>
                  <a:pt x="2911265" y="0"/>
                </a:lnTo>
                <a:lnTo>
                  <a:pt x="2911265" y="1213596"/>
                </a:lnTo>
                <a:lnTo>
                  <a:pt x="0" y="1213596"/>
                </a:lnTo>
                <a:lnTo>
                  <a:pt x="0" y="0"/>
                </a:lnTo>
                <a:close/>
              </a:path>
            </a:pathLst>
          </a:custGeom>
          <a:blipFill>
            <a:blip r:embed="rId7"/>
            <a:stretch>
              <a:fillRect/>
            </a:stretch>
          </a:blipFill>
        </p:spPr>
        <p:txBody>
          <a:bodyPr/>
          <a:lstStyle/>
          <a:p>
            <a:endParaRPr lang="da-DK"/>
          </a:p>
        </p:txBody>
      </p:sp>
      <p:sp>
        <p:nvSpPr>
          <p:cNvPr id="15" name="Freeform 15"/>
          <p:cNvSpPr/>
          <p:nvPr/>
        </p:nvSpPr>
        <p:spPr>
          <a:xfrm>
            <a:off x="5674979" y="2510473"/>
            <a:ext cx="2743927" cy="4115890"/>
          </a:xfrm>
          <a:custGeom>
            <a:avLst/>
            <a:gdLst/>
            <a:ahLst/>
            <a:cxnLst/>
            <a:rect l="l" t="t" r="r" b="b"/>
            <a:pathLst>
              <a:path w="2743927" h="4115890">
                <a:moveTo>
                  <a:pt x="0" y="0"/>
                </a:moveTo>
                <a:lnTo>
                  <a:pt x="2743927" y="0"/>
                </a:lnTo>
                <a:lnTo>
                  <a:pt x="2743927" y="4115890"/>
                </a:lnTo>
                <a:lnTo>
                  <a:pt x="0" y="4115890"/>
                </a:lnTo>
                <a:lnTo>
                  <a:pt x="0" y="0"/>
                </a:lnTo>
                <a:close/>
              </a:path>
            </a:pathLst>
          </a:custGeom>
          <a:blipFill>
            <a:blip r:embed="rId8"/>
            <a:stretch>
              <a:fillRect/>
            </a:stretch>
          </a:blipFill>
        </p:spPr>
        <p:txBody>
          <a:bodyPr/>
          <a:lstStyle/>
          <a:p>
            <a:endParaRPr lang="da-DK"/>
          </a:p>
        </p:txBody>
      </p:sp>
      <p:sp>
        <p:nvSpPr>
          <p:cNvPr id="16" name="Freeform 16"/>
          <p:cNvSpPr/>
          <p:nvPr/>
        </p:nvSpPr>
        <p:spPr>
          <a:xfrm>
            <a:off x="292927" y="5867015"/>
            <a:ext cx="5269663" cy="3513108"/>
          </a:xfrm>
          <a:custGeom>
            <a:avLst/>
            <a:gdLst/>
            <a:ahLst/>
            <a:cxnLst/>
            <a:rect l="l" t="t" r="r" b="b"/>
            <a:pathLst>
              <a:path w="5269663" h="3513108">
                <a:moveTo>
                  <a:pt x="0" y="0"/>
                </a:moveTo>
                <a:lnTo>
                  <a:pt x="5269663" y="0"/>
                </a:lnTo>
                <a:lnTo>
                  <a:pt x="5269663" y="3513108"/>
                </a:lnTo>
                <a:lnTo>
                  <a:pt x="0" y="3513108"/>
                </a:lnTo>
                <a:lnTo>
                  <a:pt x="0" y="0"/>
                </a:lnTo>
                <a:close/>
              </a:path>
            </a:pathLst>
          </a:custGeom>
          <a:blipFill>
            <a:blip r:embed="rId9"/>
            <a:stretch>
              <a:fillRect/>
            </a:stretch>
          </a:blipFill>
        </p:spPr>
        <p:txBody>
          <a:bodyPr/>
          <a:lstStyle/>
          <a:p>
            <a:endParaRPr lang="da-DK"/>
          </a:p>
        </p:txBody>
      </p:sp>
      <p:sp>
        <p:nvSpPr>
          <p:cNvPr id="17" name="Freeform 17"/>
          <p:cNvSpPr/>
          <p:nvPr/>
        </p:nvSpPr>
        <p:spPr>
          <a:xfrm>
            <a:off x="5674979" y="6751934"/>
            <a:ext cx="2743927" cy="2628189"/>
          </a:xfrm>
          <a:custGeom>
            <a:avLst/>
            <a:gdLst/>
            <a:ahLst/>
            <a:cxnLst/>
            <a:rect l="l" t="t" r="r" b="b"/>
            <a:pathLst>
              <a:path w="2743927" h="2628189">
                <a:moveTo>
                  <a:pt x="0" y="0"/>
                </a:moveTo>
                <a:lnTo>
                  <a:pt x="2743927" y="0"/>
                </a:lnTo>
                <a:lnTo>
                  <a:pt x="2743927" y="2628189"/>
                </a:lnTo>
                <a:lnTo>
                  <a:pt x="0" y="2628189"/>
                </a:lnTo>
                <a:lnTo>
                  <a:pt x="0" y="0"/>
                </a:lnTo>
                <a:close/>
              </a:path>
            </a:pathLst>
          </a:custGeom>
          <a:blipFill>
            <a:blip r:embed="rId10"/>
            <a:stretch>
              <a:fillRect b="-39204"/>
            </a:stretch>
          </a:blipFill>
        </p:spPr>
        <p:txBody>
          <a:bodyPr/>
          <a:lstStyle/>
          <a:p>
            <a:endParaRPr lang="da-DK"/>
          </a:p>
        </p:txBody>
      </p:sp>
      <p:sp>
        <p:nvSpPr>
          <p:cNvPr id="18" name="Freeform 18"/>
          <p:cNvSpPr/>
          <p:nvPr/>
        </p:nvSpPr>
        <p:spPr>
          <a:xfrm>
            <a:off x="15077412" y="-69202"/>
            <a:ext cx="3868304" cy="2579675"/>
          </a:xfrm>
          <a:custGeom>
            <a:avLst/>
            <a:gdLst/>
            <a:ahLst/>
            <a:cxnLst/>
            <a:rect l="l" t="t" r="r" b="b"/>
            <a:pathLst>
              <a:path w="3868304" h="2579675">
                <a:moveTo>
                  <a:pt x="0" y="0"/>
                </a:moveTo>
                <a:lnTo>
                  <a:pt x="3868303" y="0"/>
                </a:lnTo>
                <a:lnTo>
                  <a:pt x="3868303" y="2579675"/>
                </a:lnTo>
                <a:lnTo>
                  <a:pt x="0" y="2579675"/>
                </a:lnTo>
                <a:lnTo>
                  <a:pt x="0" y="0"/>
                </a:lnTo>
                <a:close/>
              </a:path>
            </a:pathLst>
          </a:custGeom>
          <a:blipFill>
            <a:blip r:embed="rId11"/>
            <a:stretch>
              <a:fillRect/>
            </a:stretch>
          </a:blipFill>
        </p:spPr>
        <p:txBody>
          <a:bodyPr/>
          <a:lstStyle/>
          <a:p>
            <a:endParaRPr lang="da-DK"/>
          </a:p>
        </p:txBody>
      </p:sp>
      <p:sp>
        <p:nvSpPr>
          <p:cNvPr id="19" name="TextBox 19"/>
          <p:cNvSpPr txBox="1"/>
          <p:nvPr/>
        </p:nvSpPr>
        <p:spPr>
          <a:xfrm>
            <a:off x="9384219" y="2356891"/>
            <a:ext cx="8058039" cy="1500124"/>
          </a:xfrm>
          <a:prstGeom prst="rect">
            <a:avLst/>
          </a:prstGeom>
        </p:spPr>
        <p:txBody>
          <a:bodyPr lIns="0" tIns="0" rIns="0" bIns="0" rtlCol="0" anchor="t">
            <a:spAutoFit/>
          </a:bodyPr>
          <a:lstStyle/>
          <a:p>
            <a:pPr algn="l">
              <a:lnSpc>
                <a:spcPts val="5828"/>
              </a:lnSpc>
            </a:pPr>
            <a:r>
              <a:rPr lang="en-US" sz="4700" b="1">
                <a:solidFill>
                  <a:srgbClr val="000000"/>
                </a:solidFill>
                <a:latin typeface="AU Passata Bold"/>
                <a:ea typeface="AU Passata Bold"/>
                <a:cs typeface="AU Passata Bold"/>
                <a:sym typeface="AU Passata Bold"/>
              </a:rPr>
              <a:t>🌾 FIELD STATION IN GL. ESTRUP, AUNING</a:t>
            </a:r>
          </a:p>
        </p:txBody>
      </p:sp>
      <p:sp>
        <p:nvSpPr>
          <p:cNvPr id="20" name="TextBox 20"/>
          <p:cNvSpPr txBox="1"/>
          <p:nvPr/>
        </p:nvSpPr>
        <p:spPr>
          <a:xfrm>
            <a:off x="9384219" y="3977640"/>
            <a:ext cx="8392762" cy="6371273"/>
          </a:xfrm>
          <a:prstGeom prst="rect">
            <a:avLst/>
          </a:prstGeom>
        </p:spPr>
        <p:txBody>
          <a:bodyPr lIns="0" tIns="0" rIns="0" bIns="0" rtlCol="0" anchor="t">
            <a:spAutoFit/>
          </a:bodyPr>
          <a:lstStyle/>
          <a:p>
            <a:pPr algn="l">
              <a:lnSpc>
                <a:spcPts val="2939"/>
              </a:lnSpc>
            </a:pPr>
            <a:r>
              <a:rPr lang="en-US" sz="2099">
                <a:solidFill>
                  <a:srgbClr val="201E1E"/>
                </a:solidFill>
                <a:latin typeface="AU Passata"/>
                <a:ea typeface="AU Passata"/>
                <a:cs typeface="AU Passata"/>
                <a:sym typeface="AU Passata"/>
              </a:rPr>
              <a:t>AU FOOD’s </a:t>
            </a:r>
            <a:r>
              <a:rPr lang="en-US" sz="2099" b="1">
                <a:solidFill>
                  <a:srgbClr val="201E1E"/>
                </a:solidFill>
                <a:latin typeface="AU Passata Bold"/>
                <a:ea typeface="AU Passata Bold"/>
                <a:cs typeface="AU Passata Bold"/>
                <a:sym typeface="AU Passata Bold"/>
              </a:rPr>
              <a:t>field station at Gl. Estrup</a:t>
            </a:r>
            <a:r>
              <a:rPr lang="en-US" sz="2099">
                <a:solidFill>
                  <a:srgbClr val="201E1E"/>
                </a:solidFill>
                <a:latin typeface="AU Passata"/>
                <a:ea typeface="AU Passata"/>
                <a:cs typeface="AU Passata"/>
                <a:sym typeface="AU Passata"/>
              </a:rPr>
              <a:t> is a cornerstone for sustainable crop research, offering </a:t>
            </a:r>
            <a:r>
              <a:rPr lang="en-US" sz="2099" b="1">
                <a:solidFill>
                  <a:srgbClr val="201E1E"/>
                </a:solidFill>
                <a:latin typeface="AU Passata Bold"/>
                <a:ea typeface="AU Passata Bold"/>
                <a:cs typeface="AU Passata Bold"/>
                <a:sym typeface="AU Passata Bold"/>
              </a:rPr>
              <a:t>40 hectares of land and 2,000 m² of lab space</a:t>
            </a:r>
            <a:r>
              <a:rPr lang="en-US" sz="2099">
                <a:solidFill>
                  <a:srgbClr val="201E1E"/>
                </a:solidFill>
                <a:latin typeface="AU Passata"/>
                <a:ea typeface="AU Passata"/>
                <a:cs typeface="AU Passata"/>
                <a:sym typeface="AU Passata"/>
              </a:rPr>
              <a:t> dedicated to fruit, vegetable, and plant-based food innovation.</a:t>
            </a:r>
          </a:p>
          <a:p>
            <a:pPr algn="l">
              <a:lnSpc>
                <a:spcPts val="2939"/>
              </a:lnSpc>
            </a:pPr>
            <a:endParaRPr lang="en-US" sz="2099">
              <a:solidFill>
                <a:srgbClr val="201E1E"/>
              </a:solidFill>
              <a:latin typeface="AU Passata"/>
              <a:ea typeface="AU Passata"/>
              <a:cs typeface="AU Passata"/>
              <a:sym typeface="AU Passata"/>
            </a:endParaRPr>
          </a:p>
          <a:p>
            <a:pPr algn="l">
              <a:lnSpc>
                <a:spcPts val="3219"/>
              </a:lnSpc>
            </a:pPr>
            <a:r>
              <a:rPr lang="en-US" sz="2299">
                <a:solidFill>
                  <a:srgbClr val="201E1E"/>
                </a:solidFill>
                <a:latin typeface="AU Passata"/>
                <a:ea typeface="AU Passata"/>
                <a:cs typeface="AU Passata"/>
                <a:sym typeface="AU Passata"/>
              </a:rPr>
              <a:t>🌱 </a:t>
            </a:r>
            <a:r>
              <a:rPr lang="en-US" sz="2299" b="1">
                <a:solidFill>
                  <a:srgbClr val="201E1E"/>
                </a:solidFill>
                <a:latin typeface="AU Passata Bold"/>
                <a:ea typeface="AU Passata Bold"/>
                <a:cs typeface="AU Passata Bold"/>
                <a:sym typeface="AU Passata Bold"/>
              </a:rPr>
              <a:t>Key Highlights</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Large-Scale Field Trials: </a:t>
            </a:r>
            <a:r>
              <a:rPr lang="en-US" sz="2099">
                <a:solidFill>
                  <a:srgbClr val="201E1E"/>
                </a:solidFill>
                <a:latin typeface="AU Passata"/>
                <a:ea typeface="AU Passata"/>
                <a:cs typeface="AU Passata"/>
                <a:sym typeface="AU Passata"/>
              </a:rPr>
              <a:t>Research on organic apples, legumes, and vegetable cultivation</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Sustainable Practices: </a:t>
            </a:r>
            <a:r>
              <a:rPr lang="en-US" sz="2099">
                <a:solidFill>
                  <a:srgbClr val="201E1E"/>
                </a:solidFill>
                <a:latin typeface="AU Passata"/>
                <a:ea typeface="AU Passata"/>
                <a:cs typeface="AU Passata"/>
                <a:sym typeface="AU Passata"/>
              </a:rPr>
              <a:t>Focus on compost, plant-based fertilizers, and climate-friendly farming</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Clonal Collections:</a:t>
            </a:r>
            <a:r>
              <a:rPr lang="en-US" sz="2099">
                <a:solidFill>
                  <a:srgbClr val="201E1E"/>
                </a:solidFill>
                <a:latin typeface="AU Passata"/>
                <a:ea typeface="AU Passata"/>
                <a:cs typeface="AU Passata"/>
                <a:sym typeface="AU Passata"/>
              </a:rPr>
              <a:t> Preservation and study of over 100 plant varieties like rabarber, humle, and skalotteløg</a:t>
            </a:r>
          </a:p>
          <a:p>
            <a:pPr marL="453387" lvl="1" indent="-226693" algn="l">
              <a:lnSpc>
                <a:spcPts val="2939"/>
              </a:lnSpc>
              <a:buFont typeface="Arial"/>
              <a:buChar char="•"/>
            </a:pPr>
            <a:r>
              <a:rPr lang="en-US" sz="2099" b="1">
                <a:solidFill>
                  <a:srgbClr val="201E1E"/>
                </a:solidFill>
                <a:latin typeface="AU Passata Bold"/>
                <a:ea typeface="AU Passata Bold"/>
                <a:cs typeface="AU Passata Bold"/>
                <a:sym typeface="AU Passata Bold"/>
              </a:rPr>
              <a:t>Strategic Location: </a:t>
            </a:r>
            <a:r>
              <a:rPr lang="en-US" sz="2099">
                <a:solidFill>
                  <a:srgbClr val="201E1E"/>
                </a:solidFill>
                <a:latin typeface="AU Passata"/>
                <a:ea typeface="AU Passata"/>
                <a:cs typeface="AU Passata"/>
                <a:sym typeface="AU Passata"/>
              </a:rPr>
              <a:t>Close collaboration with Det Grønne Museum and Agro Food Park</a:t>
            </a:r>
          </a:p>
          <a:p>
            <a:pPr algn="l">
              <a:lnSpc>
                <a:spcPts val="2939"/>
              </a:lnSpc>
            </a:pPr>
            <a:endParaRPr lang="en-US" sz="2099">
              <a:solidFill>
                <a:srgbClr val="201E1E"/>
              </a:solidFill>
              <a:latin typeface="AU Passata"/>
              <a:ea typeface="AU Passata"/>
              <a:cs typeface="AU Passata"/>
              <a:sym typeface="AU Passata"/>
            </a:endParaRPr>
          </a:p>
          <a:p>
            <a:pPr algn="l">
              <a:lnSpc>
                <a:spcPts val="2939"/>
              </a:lnSpc>
              <a:spcBef>
                <a:spcPct val="0"/>
              </a:spcBef>
            </a:pPr>
            <a:r>
              <a:rPr lang="en-US" sz="2099">
                <a:solidFill>
                  <a:srgbClr val="201E1E"/>
                </a:solidFill>
                <a:latin typeface="AU Passata"/>
                <a:ea typeface="AU Passata"/>
                <a:cs typeface="AU Passata"/>
                <a:sym typeface="AU Passata"/>
              </a:rPr>
              <a:t>This station strengthens AU FOOD’s commitment to future-proofing agriculture and developing resilient, eco-friendly food systems.</a:t>
            </a:r>
          </a:p>
          <a:p>
            <a:pPr algn="l">
              <a:lnSpc>
                <a:spcPts val="2939"/>
              </a:lnSpc>
              <a:spcBef>
                <a:spcPct val="0"/>
              </a:spcBef>
            </a:pPr>
            <a:endParaRPr lang="en-US" sz="2099">
              <a:solidFill>
                <a:srgbClr val="201E1E"/>
              </a:solidFill>
              <a:latin typeface="AU Passata"/>
              <a:ea typeface="AU Passata"/>
              <a:cs typeface="AU Passata"/>
              <a:sym typeface="AU Passat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1712</Words>
  <Application>Microsoft Office PowerPoint</Application>
  <PresentationFormat>Brugerdefineret</PresentationFormat>
  <Paragraphs>179</Paragraphs>
  <Slides>22</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22</vt:i4>
      </vt:variant>
    </vt:vector>
  </HeadingPairs>
  <TitlesOfParts>
    <vt:vector size="28" baseType="lpstr">
      <vt:lpstr>Arial</vt:lpstr>
      <vt:lpstr>AU Passata</vt:lpstr>
      <vt:lpstr>AU Passata Bold</vt:lpstr>
      <vt:lpstr>Canva Sans</vt:lpstr>
      <vt:lpstr>Calibri</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Orange Professional Company Profile Presentation</dc:title>
  <cp:lastModifiedBy>Rikke Karlsen</cp:lastModifiedBy>
  <cp:revision>2</cp:revision>
  <dcterms:created xsi:type="dcterms:W3CDTF">2006-08-16T00:00:00Z</dcterms:created>
  <dcterms:modified xsi:type="dcterms:W3CDTF">2025-09-05T09:23:17Z</dcterms:modified>
  <dc:identifier>DAGqmWJbeHc</dc:identifier>
</cp:coreProperties>
</file>